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Lst>
  <p:notesMasterIdLst>
    <p:notesMasterId r:id="rId13"/>
  </p:notesMasterIdLst>
  <p:sldIdLst>
    <p:sldId id="257" r:id="rId2"/>
    <p:sldId id="308" r:id="rId3"/>
    <p:sldId id="310" r:id="rId4"/>
    <p:sldId id="309" r:id="rId5"/>
    <p:sldId id="311" r:id="rId6"/>
    <p:sldId id="315" r:id="rId7"/>
    <p:sldId id="312" r:id="rId8"/>
    <p:sldId id="313" r:id="rId9"/>
    <p:sldId id="314" r:id="rId10"/>
    <p:sldId id="316" r:id="rId11"/>
    <p:sldId id="317"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7" roundtripDataSignature="AMtx7mjWHUe09jnTzR0642lU6VNTqtdTT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80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09"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08" Type="http://schemas.openxmlformats.org/officeDocument/2006/relationships/presProps" Target="presProps.xml"/><Relationship Id="rId2" Type="http://schemas.openxmlformats.org/officeDocument/2006/relationships/slide" Target="slides/slide1.xml"/><Relationship Id="rId107" Type="http://customschemas.google.com/relationships/presentationmetadata" Target="metadata"/><Relationship Id="rId11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110"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27339763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11183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350065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3"/>
        <p:cNvGrpSpPr/>
        <p:nvPr/>
      </p:nvGrpSpPr>
      <p:grpSpPr>
        <a:xfrm>
          <a:off x="0" y="0"/>
          <a:ext cx="0" cy="0"/>
          <a:chOff x="0" y="0"/>
          <a:chExt cx="0" cy="0"/>
        </a:xfrm>
      </p:grpSpPr>
      <p:pic>
        <p:nvPicPr>
          <p:cNvPr id="24" name="Google Shape;24;p9"/>
          <p:cNvPicPr preferRelativeResize="0"/>
          <p:nvPr/>
        </p:nvPicPr>
        <p:blipFill rotWithShape="1">
          <a:blip r:embed="rId2">
            <a:alphaModFix/>
          </a:blip>
          <a:srcRect/>
          <a:stretch/>
        </p:blipFill>
        <p:spPr>
          <a:xfrm>
            <a:off x="0" y="1338"/>
            <a:ext cx="9144000" cy="5140823"/>
          </a:xfrm>
          <a:prstGeom prst="rect">
            <a:avLst/>
          </a:prstGeom>
          <a:noFill/>
          <a:ln>
            <a:noFill/>
          </a:ln>
        </p:spPr>
      </p:pic>
      <p:pic>
        <p:nvPicPr>
          <p:cNvPr id="25" name="Google Shape;25;p9"/>
          <p:cNvPicPr preferRelativeResize="0"/>
          <p:nvPr/>
        </p:nvPicPr>
        <p:blipFill rotWithShape="1">
          <a:blip r:embed="rId3">
            <a:alphaModFix/>
          </a:blip>
          <a:srcRect/>
          <a:stretch/>
        </p:blipFill>
        <p:spPr>
          <a:xfrm>
            <a:off x="0" y="1338"/>
            <a:ext cx="9144000" cy="5140823"/>
          </a:xfrm>
          <a:prstGeom prst="rect">
            <a:avLst/>
          </a:prstGeom>
          <a:noFill/>
          <a:ln>
            <a:noFill/>
          </a:ln>
        </p:spPr>
      </p:pic>
      <p:sp>
        <p:nvSpPr>
          <p:cNvPr id="26" name="Google Shape;26;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27" name="Google Shape;27;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28" name="Google Shape;28;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PH"/>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19" name="Google Shape;19;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0" name="Google Shape;20;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PH"/>
              <a:t>‹#›</a:t>
            </a:fld>
            <a:endParaRPr/>
          </a:p>
        </p:txBody>
      </p:sp>
      <p:pic>
        <p:nvPicPr>
          <p:cNvPr id="21" name="Google Shape;21;p8"/>
          <p:cNvPicPr preferRelativeResize="0"/>
          <p:nvPr/>
        </p:nvPicPr>
        <p:blipFill rotWithShape="1">
          <a:blip r:embed="rId3">
            <a:alphaModFix/>
          </a:blip>
          <a:srcRect/>
          <a:stretch/>
        </p:blipFill>
        <p:spPr>
          <a:xfrm>
            <a:off x="0" y="1339"/>
            <a:ext cx="9143998" cy="5140822"/>
          </a:xfrm>
          <a:prstGeom prst="rect">
            <a:avLst/>
          </a:prstGeom>
          <a:noFill/>
          <a:ln>
            <a:noFill/>
          </a:ln>
        </p:spPr>
      </p:pic>
      <p:pic>
        <p:nvPicPr>
          <p:cNvPr id="22" name="Google Shape;22;p8"/>
          <p:cNvPicPr preferRelativeResize="0"/>
          <p:nvPr/>
        </p:nvPicPr>
        <p:blipFill rotWithShape="1">
          <a:blip r:embed="rId4">
            <a:alphaModFix/>
          </a:blip>
          <a:srcRect/>
          <a:stretch/>
        </p:blipFill>
        <p:spPr>
          <a:xfrm>
            <a:off x="0" y="0"/>
            <a:ext cx="9140299" cy="51435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2"/>
          <p:cNvSpPr txBox="1">
            <a:spLocks noGrp="1"/>
          </p:cNvSpPr>
          <p:nvPr>
            <p:ph type="ctrTitle"/>
          </p:nvPr>
        </p:nvSpPr>
        <p:spPr>
          <a:prstGeom prst="rect">
            <a:avLst/>
          </a:prstGeom>
          <a:noFill/>
          <a:ln>
            <a:noFill/>
          </a:ln>
        </p:spPr>
        <p:txBody>
          <a:bodyPr spcFirstLastPara="1" wrap="square" lIns="91425" tIns="91425" rIns="91425" bIns="91425" anchor="b" anchorCtr="0">
            <a:noAutofit/>
          </a:bodyPr>
          <a:lstStyle/>
          <a:p>
            <a:pPr marL="0" lvl="0" indent="0" rtl="0">
              <a:lnSpc>
                <a:spcPct val="100000"/>
              </a:lnSpc>
              <a:spcBef>
                <a:spcPts val="0"/>
              </a:spcBef>
              <a:spcAft>
                <a:spcPts val="0"/>
              </a:spcAft>
              <a:buSzPts val="5200"/>
              <a:buNone/>
            </a:pPr>
            <a:r>
              <a:rPr lang="en-PH" sz="4700" dirty="0">
                <a:solidFill>
                  <a:schemeClr val="tx1"/>
                </a:solidFill>
                <a:latin typeface="Arial" panose="020B0604020202020204" pitchFamily="34" charset="0"/>
                <a:ea typeface="Cambria"/>
                <a:cs typeface="Arial" panose="020B0604020202020204" pitchFamily="34" charset="0"/>
                <a:sym typeface="Cambria"/>
              </a:rPr>
              <a:t>BARANGAY ANTI-DRUG PLAN OF ACTION (BADPA) FORMULATION</a:t>
            </a:r>
            <a:endParaRPr sz="4700" dirty="0">
              <a:solidFill>
                <a:schemeClr val="tx1"/>
              </a:solidFill>
              <a:latin typeface="Arial" panose="020B0604020202020204" pitchFamily="34" charset="0"/>
              <a:ea typeface="Cambria"/>
              <a:cs typeface="Arial" panose="020B0604020202020204" pitchFamily="34" charset="0"/>
              <a:sym typeface="Cambria"/>
            </a:endParaRPr>
          </a:p>
        </p:txBody>
      </p:sp>
      <p:sp>
        <p:nvSpPr>
          <p:cNvPr id="2" name="Subtitle 1">
            <a:extLst>
              <a:ext uri="{FF2B5EF4-FFF2-40B4-BE49-F238E27FC236}">
                <a16:creationId xmlns:a16="http://schemas.microsoft.com/office/drawing/2014/main" id="{7A5AA5F3-AE9A-6DBD-E9FD-42F831586CFA}"/>
              </a:ext>
            </a:extLst>
          </p:cNvPr>
          <p:cNvSpPr>
            <a:spLocks noGrp="1"/>
          </p:cNvSpPr>
          <p:nvPr>
            <p:ph type="subTitle" idx="1"/>
          </p:nvPr>
        </p:nvSpPr>
        <p:spPr>
          <a:xfrm>
            <a:off x="633046" y="2834125"/>
            <a:ext cx="7063991" cy="792600"/>
          </a:xfrm>
        </p:spPr>
        <p:txBody>
          <a:bodyPr/>
          <a:lstStyle/>
          <a:p>
            <a:r>
              <a:rPr lang="en-PH" dirty="0"/>
              <a:t>DILG Memorandum Circular No. 2022-141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5542DEF-A8FD-6E06-C673-D2BA3CCBEC0F}"/>
              </a:ext>
            </a:extLst>
          </p:cNvPr>
          <p:cNvPicPr>
            <a:picLocks noChangeAspect="1"/>
          </p:cNvPicPr>
          <p:nvPr/>
        </p:nvPicPr>
        <p:blipFill>
          <a:blip r:embed="rId2"/>
          <a:stretch>
            <a:fillRect/>
          </a:stretch>
        </p:blipFill>
        <p:spPr>
          <a:xfrm>
            <a:off x="381000" y="404038"/>
            <a:ext cx="8382000" cy="3795823"/>
          </a:xfrm>
          <a:prstGeom prst="rect">
            <a:avLst/>
          </a:prstGeom>
        </p:spPr>
      </p:pic>
    </p:spTree>
    <p:extLst>
      <p:ext uri="{BB962C8B-B14F-4D97-AF65-F5344CB8AC3E}">
        <p14:creationId xmlns:p14="http://schemas.microsoft.com/office/powerpoint/2010/main" val="2046253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84B8C543-8FB6-C018-8B08-89EB18B33D97}"/>
              </a:ext>
            </a:extLst>
          </p:cNvPr>
          <p:cNvGraphicFramePr>
            <a:graphicFrameLocks noGrp="1"/>
          </p:cNvGraphicFramePr>
          <p:nvPr>
            <p:extLst>
              <p:ext uri="{D42A27DB-BD31-4B8C-83A1-F6EECF244321}">
                <p14:modId xmlns:p14="http://schemas.microsoft.com/office/powerpoint/2010/main" val="2162935497"/>
              </p:ext>
            </p:extLst>
          </p:nvPr>
        </p:nvGraphicFramePr>
        <p:xfrm>
          <a:off x="520994" y="699239"/>
          <a:ext cx="7942522" cy="3505200"/>
        </p:xfrm>
        <a:graphic>
          <a:graphicData uri="http://schemas.openxmlformats.org/drawingml/2006/table">
            <a:tbl>
              <a:tblPr firstRow="1" bandRow="1">
                <a:tableStyleId>{616DA210-FB5B-4158-B5E0-FEB733F419BA}</a:tableStyleId>
              </a:tblPr>
              <a:tblGrid>
                <a:gridCol w="5061099">
                  <a:extLst>
                    <a:ext uri="{9D8B030D-6E8A-4147-A177-3AD203B41FA5}">
                      <a16:colId xmlns:a16="http://schemas.microsoft.com/office/drawing/2014/main" val="3600105641"/>
                    </a:ext>
                  </a:extLst>
                </a:gridCol>
                <a:gridCol w="2881423">
                  <a:extLst>
                    <a:ext uri="{9D8B030D-6E8A-4147-A177-3AD203B41FA5}">
                      <a16:colId xmlns:a16="http://schemas.microsoft.com/office/drawing/2014/main" val="2461492208"/>
                    </a:ext>
                  </a:extLst>
                </a:gridCol>
              </a:tblGrid>
              <a:tr h="370840">
                <a:tc>
                  <a:txBody>
                    <a:bodyPr/>
                    <a:lstStyle/>
                    <a:p>
                      <a:pPr algn="ctr"/>
                      <a:r>
                        <a:rPr lang="en-PH" sz="2000" dirty="0"/>
                        <a:t>ACTIVITY</a:t>
                      </a:r>
                    </a:p>
                  </a:txBody>
                  <a:tcPr/>
                </a:tc>
                <a:tc>
                  <a:txBody>
                    <a:bodyPr/>
                    <a:lstStyle/>
                    <a:p>
                      <a:pPr algn="ctr"/>
                      <a:r>
                        <a:rPr lang="en-PH" sz="2000" dirty="0"/>
                        <a:t>SCHEDULE</a:t>
                      </a:r>
                    </a:p>
                  </a:txBody>
                  <a:tcPr/>
                </a:tc>
                <a:extLst>
                  <a:ext uri="{0D108BD9-81ED-4DB2-BD59-A6C34878D82A}">
                    <a16:rowId xmlns:a16="http://schemas.microsoft.com/office/drawing/2014/main" val="2241611233"/>
                  </a:ext>
                </a:extLst>
              </a:tr>
              <a:tr h="370840">
                <a:tc>
                  <a:txBody>
                    <a:bodyPr/>
                    <a:lstStyle/>
                    <a:p>
                      <a:pPr algn="just"/>
                      <a:r>
                        <a:rPr lang="en-PH" sz="2000" dirty="0"/>
                        <a:t>Submission of Barangay Data regarding anti-illegal drug situation and assessment of previous implementation of BADPA</a:t>
                      </a:r>
                    </a:p>
                  </a:txBody>
                  <a:tcPr/>
                </a:tc>
                <a:tc rowSpan="2">
                  <a:txBody>
                    <a:bodyPr/>
                    <a:lstStyle/>
                    <a:p>
                      <a:pPr algn="ctr"/>
                      <a:endParaRPr lang="en-PH" sz="2000" dirty="0"/>
                    </a:p>
                    <a:p>
                      <a:pPr algn="ctr"/>
                      <a:endParaRPr lang="en-PH" sz="2000" dirty="0"/>
                    </a:p>
                    <a:p>
                      <a:pPr algn="ctr"/>
                      <a:r>
                        <a:rPr lang="en-PH" sz="2000" dirty="0"/>
                        <a:t>September 2022</a:t>
                      </a:r>
                    </a:p>
                  </a:txBody>
                  <a:tcPr/>
                </a:tc>
                <a:extLst>
                  <a:ext uri="{0D108BD9-81ED-4DB2-BD59-A6C34878D82A}">
                    <a16:rowId xmlns:a16="http://schemas.microsoft.com/office/drawing/2014/main" val="1652651257"/>
                  </a:ext>
                </a:extLst>
              </a:tr>
              <a:tr h="370840">
                <a:tc>
                  <a:txBody>
                    <a:bodyPr/>
                    <a:lstStyle/>
                    <a:p>
                      <a:pPr algn="just"/>
                      <a:r>
                        <a:rPr lang="en-PH" sz="2000" dirty="0"/>
                        <a:t>Prioritization of anti-illegal drug issues and challenges</a:t>
                      </a:r>
                    </a:p>
                  </a:txBody>
                  <a:tcPr/>
                </a:tc>
                <a:tc vMerge="1">
                  <a:txBody>
                    <a:bodyPr/>
                    <a:lstStyle/>
                    <a:p>
                      <a:endParaRPr lang="en-PH" sz="2000" dirty="0"/>
                    </a:p>
                  </a:txBody>
                  <a:tcPr/>
                </a:tc>
                <a:extLst>
                  <a:ext uri="{0D108BD9-81ED-4DB2-BD59-A6C34878D82A}">
                    <a16:rowId xmlns:a16="http://schemas.microsoft.com/office/drawing/2014/main" val="408167305"/>
                  </a:ext>
                </a:extLst>
              </a:tr>
              <a:tr h="370840">
                <a:tc>
                  <a:txBody>
                    <a:bodyPr/>
                    <a:lstStyle/>
                    <a:p>
                      <a:pPr algn="just"/>
                      <a:r>
                        <a:rPr lang="en-PH" sz="2000" dirty="0"/>
                        <a:t>Preparation and submission BADPA Summary</a:t>
                      </a:r>
                    </a:p>
                  </a:txBody>
                  <a:tcPr/>
                </a:tc>
                <a:tc rowSpan="2">
                  <a:txBody>
                    <a:bodyPr/>
                    <a:lstStyle/>
                    <a:p>
                      <a:pPr algn="ctr"/>
                      <a:endParaRPr lang="en-PH" sz="2000" dirty="0"/>
                    </a:p>
                    <a:p>
                      <a:pPr algn="ctr"/>
                      <a:r>
                        <a:rPr lang="en-PH" sz="2000" dirty="0"/>
                        <a:t>January to May 2023</a:t>
                      </a:r>
                    </a:p>
                  </a:txBody>
                  <a:tcPr/>
                </a:tc>
                <a:extLst>
                  <a:ext uri="{0D108BD9-81ED-4DB2-BD59-A6C34878D82A}">
                    <a16:rowId xmlns:a16="http://schemas.microsoft.com/office/drawing/2014/main" val="1499760540"/>
                  </a:ext>
                </a:extLst>
              </a:tr>
              <a:tr h="370840">
                <a:tc>
                  <a:txBody>
                    <a:bodyPr/>
                    <a:lstStyle/>
                    <a:p>
                      <a:pPr algn="just"/>
                      <a:r>
                        <a:rPr lang="en-PH" sz="2000" dirty="0"/>
                        <a:t>Issuance of BADAC Resolution approving the BADPA</a:t>
                      </a:r>
                    </a:p>
                  </a:txBody>
                  <a:tcPr/>
                </a:tc>
                <a:tc vMerge="1">
                  <a:txBody>
                    <a:bodyPr/>
                    <a:lstStyle/>
                    <a:p>
                      <a:endParaRPr lang="en-PH" sz="2000" dirty="0"/>
                    </a:p>
                  </a:txBody>
                  <a:tcPr/>
                </a:tc>
                <a:extLst>
                  <a:ext uri="{0D108BD9-81ED-4DB2-BD59-A6C34878D82A}">
                    <a16:rowId xmlns:a16="http://schemas.microsoft.com/office/drawing/2014/main" val="1258109812"/>
                  </a:ext>
                </a:extLst>
              </a:tr>
            </a:tbl>
          </a:graphicData>
        </a:graphic>
      </p:graphicFrame>
    </p:spTree>
    <p:extLst>
      <p:ext uri="{BB962C8B-B14F-4D97-AF65-F5344CB8AC3E}">
        <p14:creationId xmlns:p14="http://schemas.microsoft.com/office/powerpoint/2010/main" val="170388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DBE2-C018-998A-050E-16149C98DE19}"/>
              </a:ext>
            </a:extLst>
          </p:cNvPr>
          <p:cNvSpPr>
            <a:spLocks noGrp="1"/>
          </p:cNvSpPr>
          <p:nvPr>
            <p:ph type="ctrTitle"/>
          </p:nvPr>
        </p:nvSpPr>
        <p:spPr>
          <a:xfrm>
            <a:off x="311700" y="489393"/>
            <a:ext cx="8520600" cy="913403"/>
          </a:xfrm>
        </p:spPr>
        <p:txBody>
          <a:bodyPr>
            <a:normAutofit fontScale="90000"/>
          </a:bodyPr>
          <a:lstStyle/>
          <a:p>
            <a:r>
              <a:rPr lang="en-PH" dirty="0"/>
              <a:t>Anti-Drug Plan Of Action</a:t>
            </a:r>
          </a:p>
        </p:txBody>
      </p:sp>
      <p:sp>
        <p:nvSpPr>
          <p:cNvPr id="3" name="Subtitle 2">
            <a:extLst>
              <a:ext uri="{FF2B5EF4-FFF2-40B4-BE49-F238E27FC236}">
                <a16:creationId xmlns:a16="http://schemas.microsoft.com/office/drawing/2014/main" id="{C3193E90-69A2-8C0F-A4F7-603009832045}"/>
              </a:ext>
            </a:extLst>
          </p:cNvPr>
          <p:cNvSpPr>
            <a:spLocks noGrp="1"/>
          </p:cNvSpPr>
          <p:nvPr>
            <p:ph type="subTitle" idx="1"/>
          </p:nvPr>
        </p:nvSpPr>
        <p:spPr>
          <a:xfrm>
            <a:off x="311700" y="1498489"/>
            <a:ext cx="8520600" cy="2616310"/>
          </a:xfrm>
        </p:spPr>
        <p:txBody>
          <a:bodyPr>
            <a:normAutofit fontScale="92500" lnSpcReduction="20000"/>
          </a:bodyPr>
          <a:lstStyle/>
          <a:p>
            <a:pPr marL="0" indent="0" algn="just"/>
            <a:r>
              <a:rPr lang="en-PH" dirty="0"/>
              <a:t>Refers to the list of activities and efforts of provinces, cities, municipalities, and barangays to strengthen their campaign against illegal drugs. ADPA is anchored in Republic Act No. 9165 or the Comprehensive Dangerous Drugs Act of 2002, which embodies the National Government’s commitment in eradicating the country’s illegal drug problem.</a:t>
            </a:r>
          </a:p>
        </p:txBody>
      </p:sp>
    </p:spTree>
    <p:extLst>
      <p:ext uri="{BB962C8B-B14F-4D97-AF65-F5344CB8AC3E}">
        <p14:creationId xmlns:p14="http://schemas.microsoft.com/office/powerpoint/2010/main" val="863696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2"/>
          <p:cNvSpPr txBox="1">
            <a:spLocks noGrp="1"/>
          </p:cNvSpPr>
          <p:nvPr>
            <p:ph type="ctrTitle"/>
          </p:nvPr>
        </p:nvSpPr>
        <p:spPr>
          <a:xfrm>
            <a:off x="620045" y="595423"/>
            <a:ext cx="7683984" cy="3743472"/>
          </a:xfrm>
          <a:prstGeom prst="rect">
            <a:avLst/>
          </a:prstGeom>
          <a:noFill/>
          <a:ln>
            <a:noFill/>
          </a:ln>
        </p:spPr>
        <p:txBody>
          <a:bodyPr spcFirstLastPara="1" wrap="square" lIns="91425" tIns="91425" rIns="91425" bIns="91425" anchor="b" anchorCtr="0">
            <a:noAutofit/>
          </a:bodyPr>
          <a:lstStyle/>
          <a:p>
            <a:pPr marL="0" lvl="0" indent="0" rtl="0">
              <a:lnSpc>
                <a:spcPct val="100000"/>
              </a:lnSpc>
              <a:spcBef>
                <a:spcPts val="0"/>
              </a:spcBef>
              <a:spcAft>
                <a:spcPts val="0"/>
              </a:spcAft>
              <a:buSzPts val="5200"/>
              <a:buNone/>
            </a:pPr>
            <a:r>
              <a:rPr lang="en-PH" sz="4700" dirty="0">
                <a:solidFill>
                  <a:schemeClr val="tx1"/>
                </a:solidFill>
                <a:latin typeface="Arial" panose="020B0604020202020204" pitchFamily="34" charset="0"/>
                <a:ea typeface="Cambria"/>
                <a:cs typeface="Arial" panose="020B0604020202020204" pitchFamily="34" charset="0"/>
                <a:sym typeface="Cambria"/>
              </a:rPr>
              <a:t>BARANGAY ANTI-DRUG PLAN OF ACTION (BADPA) PLANNING AND IMPLEMENTATION PROCESS</a:t>
            </a:r>
            <a:endParaRPr sz="4700" dirty="0">
              <a:solidFill>
                <a:schemeClr val="tx1"/>
              </a:solidFill>
              <a:latin typeface="Arial" panose="020B0604020202020204" pitchFamily="34" charset="0"/>
              <a:ea typeface="Cambria"/>
              <a:cs typeface="Arial" panose="020B0604020202020204" pitchFamily="34" charset="0"/>
              <a:sym typeface="Cambria"/>
            </a:endParaRPr>
          </a:p>
        </p:txBody>
      </p:sp>
    </p:spTree>
    <p:extLst>
      <p:ext uri="{BB962C8B-B14F-4D97-AF65-F5344CB8AC3E}">
        <p14:creationId xmlns:p14="http://schemas.microsoft.com/office/powerpoint/2010/main" val="2145316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DBE2-C018-998A-050E-16149C98DE19}"/>
              </a:ext>
            </a:extLst>
          </p:cNvPr>
          <p:cNvSpPr>
            <a:spLocks noGrp="1"/>
          </p:cNvSpPr>
          <p:nvPr>
            <p:ph type="ctrTitle"/>
          </p:nvPr>
        </p:nvSpPr>
        <p:spPr>
          <a:xfrm>
            <a:off x="138223" y="489393"/>
            <a:ext cx="8899451" cy="913403"/>
          </a:xfrm>
        </p:spPr>
        <p:txBody>
          <a:bodyPr>
            <a:noAutofit/>
          </a:bodyPr>
          <a:lstStyle/>
          <a:p>
            <a:r>
              <a:rPr lang="en-PH" sz="4400" dirty="0"/>
              <a:t>Barangay Anti-Drug Plan Of Action</a:t>
            </a:r>
          </a:p>
        </p:txBody>
      </p:sp>
      <p:sp>
        <p:nvSpPr>
          <p:cNvPr id="3" name="Subtitle 2">
            <a:extLst>
              <a:ext uri="{FF2B5EF4-FFF2-40B4-BE49-F238E27FC236}">
                <a16:creationId xmlns:a16="http://schemas.microsoft.com/office/drawing/2014/main" id="{C3193E90-69A2-8C0F-A4F7-603009832045}"/>
              </a:ext>
            </a:extLst>
          </p:cNvPr>
          <p:cNvSpPr>
            <a:spLocks noGrp="1"/>
          </p:cNvSpPr>
          <p:nvPr>
            <p:ph type="subTitle" idx="1"/>
          </p:nvPr>
        </p:nvSpPr>
        <p:spPr>
          <a:xfrm>
            <a:off x="311700" y="1402796"/>
            <a:ext cx="8520600" cy="3020348"/>
          </a:xfrm>
        </p:spPr>
        <p:txBody>
          <a:bodyPr>
            <a:normAutofit fontScale="92500"/>
          </a:bodyPr>
          <a:lstStyle/>
          <a:p>
            <a:pPr indent="-457200" algn="just">
              <a:buFont typeface="Wingdings" panose="05000000000000000000" pitchFamily="2" charset="2"/>
              <a:buChar char="Ø"/>
            </a:pPr>
            <a:r>
              <a:rPr lang="en-PH" dirty="0"/>
              <a:t>The BADAC shall formulate a three-year term base plan for the anti-illegal drug activities;</a:t>
            </a:r>
          </a:p>
          <a:p>
            <a:pPr marL="0" indent="0" algn="just"/>
            <a:endParaRPr lang="en-PH" dirty="0"/>
          </a:p>
          <a:p>
            <a:pPr indent="-457200" algn="just">
              <a:buFont typeface="Wingdings" panose="05000000000000000000" pitchFamily="2" charset="2"/>
              <a:buChar char="Ø"/>
            </a:pPr>
            <a:r>
              <a:rPr lang="en-PH" dirty="0"/>
              <a:t>The BADAC shall come up with a BADPA summary which includes the formulated strategies, identified policies, programs, projects, services, and activities (PPPSAs), and the calculated funding requirements;</a:t>
            </a:r>
          </a:p>
          <a:p>
            <a:pPr indent="-457200" algn="just">
              <a:buFont typeface="Wingdings" panose="05000000000000000000" pitchFamily="2" charset="2"/>
              <a:buChar char="Ø"/>
            </a:pPr>
            <a:endParaRPr lang="en-PH" dirty="0"/>
          </a:p>
          <a:p>
            <a:pPr indent="-457200" algn="just">
              <a:buFont typeface="Wingdings" panose="05000000000000000000" pitchFamily="2" charset="2"/>
              <a:buChar char="Ø"/>
            </a:pPr>
            <a:endParaRPr lang="en-PH" dirty="0"/>
          </a:p>
        </p:txBody>
      </p:sp>
    </p:spTree>
    <p:extLst>
      <p:ext uri="{BB962C8B-B14F-4D97-AF65-F5344CB8AC3E}">
        <p14:creationId xmlns:p14="http://schemas.microsoft.com/office/powerpoint/2010/main" val="356510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DBE2-C018-998A-050E-16149C98DE19}"/>
              </a:ext>
            </a:extLst>
          </p:cNvPr>
          <p:cNvSpPr>
            <a:spLocks noGrp="1"/>
          </p:cNvSpPr>
          <p:nvPr>
            <p:ph type="ctrTitle"/>
          </p:nvPr>
        </p:nvSpPr>
        <p:spPr>
          <a:xfrm>
            <a:off x="138223" y="489393"/>
            <a:ext cx="8899451" cy="913403"/>
          </a:xfrm>
        </p:spPr>
        <p:txBody>
          <a:bodyPr>
            <a:noAutofit/>
          </a:bodyPr>
          <a:lstStyle/>
          <a:p>
            <a:r>
              <a:rPr lang="en-PH" sz="4400" dirty="0"/>
              <a:t>Barangay Anti-Drug Plan Of Action</a:t>
            </a:r>
          </a:p>
        </p:txBody>
      </p:sp>
      <p:sp>
        <p:nvSpPr>
          <p:cNvPr id="3" name="Subtitle 2">
            <a:extLst>
              <a:ext uri="{FF2B5EF4-FFF2-40B4-BE49-F238E27FC236}">
                <a16:creationId xmlns:a16="http://schemas.microsoft.com/office/drawing/2014/main" id="{C3193E90-69A2-8C0F-A4F7-603009832045}"/>
              </a:ext>
            </a:extLst>
          </p:cNvPr>
          <p:cNvSpPr>
            <a:spLocks noGrp="1"/>
          </p:cNvSpPr>
          <p:nvPr>
            <p:ph type="subTitle" idx="1"/>
          </p:nvPr>
        </p:nvSpPr>
        <p:spPr>
          <a:xfrm>
            <a:off x="311700" y="1402796"/>
            <a:ext cx="8520600" cy="3020348"/>
          </a:xfrm>
        </p:spPr>
        <p:txBody>
          <a:bodyPr>
            <a:normAutofit/>
          </a:bodyPr>
          <a:lstStyle/>
          <a:p>
            <a:pPr indent="-457200" algn="just">
              <a:buFont typeface="Wingdings" panose="05000000000000000000" pitchFamily="2" charset="2"/>
              <a:buChar char="Ø"/>
            </a:pPr>
            <a:r>
              <a:rPr lang="en-PH" dirty="0"/>
              <a:t>The BADAC shall then issue a Resolution approving the BADPA and for its endorsement to the Barangay Development Council (BDC), for inclusion of PPSAs to the Barangay Development Plan (BDP).</a:t>
            </a:r>
          </a:p>
          <a:p>
            <a:pPr indent="-457200" algn="just">
              <a:buFont typeface="Wingdings" panose="05000000000000000000" pitchFamily="2" charset="2"/>
              <a:buChar char="Ø"/>
            </a:pPr>
            <a:endParaRPr lang="en-PH" dirty="0"/>
          </a:p>
        </p:txBody>
      </p:sp>
    </p:spTree>
    <p:extLst>
      <p:ext uri="{BB962C8B-B14F-4D97-AF65-F5344CB8AC3E}">
        <p14:creationId xmlns:p14="http://schemas.microsoft.com/office/powerpoint/2010/main" val="2302570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DBE2-C018-998A-050E-16149C98DE19}"/>
              </a:ext>
            </a:extLst>
          </p:cNvPr>
          <p:cNvSpPr>
            <a:spLocks noGrp="1"/>
          </p:cNvSpPr>
          <p:nvPr>
            <p:ph type="ctrTitle"/>
          </p:nvPr>
        </p:nvSpPr>
        <p:spPr>
          <a:xfrm>
            <a:off x="138223" y="489393"/>
            <a:ext cx="8899451" cy="913403"/>
          </a:xfrm>
        </p:spPr>
        <p:txBody>
          <a:bodyPr>
            <a:noAutofit/>
          </a:bodyPr>
          <a:lstStyle/>
          <a:p>
            <a:r>
              <a:rPr lang="en-PH" sz="4400" dirty="0"/>
              <a:t>Barangay Anti-Drug Plan Of Action</a:t>
            </a:r>
          </a:p>
        </p:txBody>
      </p:sp>
      <p:sp>
        <p:nvSpPr>
          <p:cNvPr id="3" name="Subtitle 2">
            <a:extLst>
              <a:ext uri="{FF2B5EF4-FFF2-40B4-BE49-F238E27FC236}">
                <a16:creationId xmlns:a16="http://schemas.microsoft.com/office/drawing/2014/main" id="{C3193E90-69A2-8C0F-A4F7-603009832045}"/>
              </a:ext>
            </a:extLst>
          </p:cNvPr>
          <p:cNvSpPr>
            <a:spLocks noGrp="1"/>
          </p:cNvSpPr>
          <p:nvPr>
            <p:ph type="subTitle" idx="1"/>
          </p:nvPr>
        </p:nvSpPr>
        <p:spPr>
          <a:xfrm>
            <a:off x="311700" y="1402796"/>
            <a:ext cx="8520600" cy="3020348"/>
          </a:xfrm>
        </p:spPr>
        <p:txBody>
          <a:bodyPr>
            <a:normAutofit/>
          </a:bodyPr>
          <a:lstStyle/>
          <a:p>
            <a:pPr indent="-457200" algn="just">
              <a:buFont typeface="Wingdings" panose="05000000000000000000" pitchFamily="2" charset="2"/>
              <a:buChar char="Ø"/>
            </a:pPr>
            <a:r>
              <a:rPr lang="en-PH" dirty="0"/>
              <a:t>Considering that problems on illegal drugs is merely a component of Peace and Order, the BADPA must be integrated in the Barangay Peace and Order and Public Safety (BPOPS) Plan</a:t>
            </a:r>
          </a:p>
          <a:p>
            <a:pPr indent="-457200" algn="just">
              <a:buFont typeface="Wingdings" panose="05000000000000000000" pitchFamily="2" charset="2"/>
              <a:buChar char="Ø"/>
            </a:pPr>
            <a:endParaRPr lang="en-PH" dirty="0"/>
          </a:p>
        </p:txBody>
      </p:sp>
    </p:spTree>
    <p:extLst>
      <p:ext uri="{BB962C8B-B14F-4D97-AF65-F5344CB8AC3E}">
        <p14:creationId xmlns:p14="http://schemas.microsoft.com/office/powerpoint/2010/main" val="658221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DBE2-C018-998A-050E-16149C98DE19}"/>
              </a:ext>
            </a:extLst>
          </p:cNvPr>
          <p:cNvSpPr>
            <a:spLocks noGrp="1"/>
          </p:cNvSpPr>
          <p:nvPr>
            <p:ph type="ctrTitle"/>
          </p:nvPr>
        </p:nvSpPr>
        <p:spPr>
          <a:xfrm>
            <a:off x="138223" y="489393"/>
            <a:ext cx="8899451" cy="913403"/>
          </a:xfrm>
        </p:spPr>
        <p:txBody>
          <a:bodyPr>
            <a:noAutofit/>
          </a:bodyPr>
          <a:lstStyle/>
          <a:p>
            <a:r>
              <a:rPr lang="en-PH" sz="4400" dirty="0"/>
              <a:t>Fund Allocation</a:t>
            </a:r>
          </a:p>
        </p:txBody>
      </p:sp>
      <p:sp>
        <p:nvSpPr>
          <p:cNvPr id="3" name="Subtitle 2">
            <a:extLst>
              <a:ext uri="{FF2B5EF4-FFF2-40B4-BE49-F238E27FC236}">
                <a16:creationId xmlns:a16="http://schemas.microsoft.com/office/drawing/2014/main" id="{C3193E90-69A2-8C0F-A4F7-603009832045}"/>
              </a:ext>
            </a:extLst>
          </p:cNvPr>
          <p:cNvSpPr>
            <a:spLocks noGrp="1"/>
          </p:cNvSpPr>
          <p:nvPr>
            <p:ph type="subTitle" idx="1"/>
          </p:nvPr>
        </p:nvSpPr>
        <p:spPr>
          <a:xfrm>
            <a:off x="311700" y="1402796"/>
            <a:ext cx="8520600" cy="3020348"/>
          </a:xfrm>
        </p:spPr>
        <p:txBody>
          <a:bodyPr>
            <a:normAutofit/>
          </a:bodyPr>
          <a:lstStyle/>
          <a:p>
            <a:pPr indent="-457200" algn="just">
              <a:buFont typeface="Wingdings" panose="05000000000000000000" pitchFamily="2" charset="2"/>
              <a:buChar char="Ø"/>
            </a:pPr>
            <a:r>
              <a:rPr lang="en-PH" dirty="0"/>
              <a:t>To ensure the funding for the activities cited under the BADPA, the Sangguniang Barangay shall appropriate a substantial portion of their annual budget to assist and/or enhance the enforcement of the anti-illegal drugs initiatives. </a:t>
            </a:r>
          </a:p>
        </p:txBody>
      </p:sp>
    </p:spTree>
    <p:extLst>
      <p:ext uri="{BB962C8B-B14F-4D97-AF65-F5344CB8AC3E}">
        <p14:creationId xmlns:p14="http://schemas.microsoft.com/office/powerpoint/2010/main" val="1848504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DBE2-C018-998A-050E-16149C98DE19}"/>
              </a:ext>
            </a:extLst>
          </p:cNvPr>
          <p:cNvSpPr>
            <a:spLocks noGrp="1"/>
          </p:cNvSpPr>
          <p:nvPr>
            <p:ph type="ctrTitle"/>
          </p:nvPr>
        </p:nvSpPr>
        <p:spPr>
          <a:xfrm>
            <a:off x="138223" y="489393"/>
            <a:ext cx="8899451" cy="913403"/>
          </a:xfrm>
        </p:spPr>
        <p:txBody>
          <a:bodyPr>
            <a:noAutofit/>
          </a:bodyPr>
          <a:lstStyle/>
          <a:p>
            <a:r>
              <a:rPr lang="en-PH" sz="4400" dirty="0"/>
              <a:t>Fund Allocation</a:t>
            </a:r>
          </a:p>
        </p:txBody>
      </p:sp>
      <p:sp>
        <p:nvSpPr>
          <p:cNvPr id="3" name="Subtitle 2">
            <a:extLst>
              <a:ext uri="{FF2B5EF4-FFF2-40B4-BE49-F238E27FC236}">
                <a16:creationId xmlns:a16="http://schemas.microsoft.com/office/drawing/2014/main" id="{C3193E90-69A2-8C0F-A4F7-603009832045}"/>
              </a:ext>
            </a:extLst>
          </p:cNvPr>
          <p:cNvSpPr>
            <a:spLocks noGrp="1"/>
          </p:cNvSpPr>
          <p:nvPr>
            <p:ph type="subTitle" idx="1"/>
          </p:nvPr>
        </p:nvSpPr>
        <p:spPr>
          <a:xfrm>
            <a:off x="311700" y="1402796"/>
            <a:ext cx="8520600" cy="3020348"/>
          </a:xfrm>
        </p:spPr>
        <p:txBody>
          <a:bodyPr>
            <a:normAutofit/>
          </a:bodyPr>
          <a:lstStyle/>
          <a:p>
            <a:pPr indent="-457200" algn="just">
              <a:buFont typeface="Wingdings" panose="05000000000000000000" pitchFamily="2" charset="2"/>
              <a:buChar char="Ø"/>
            </a:pPr>
            <a:r>
              <a:rPr lang="en-PH" dirty="0"/>
              <a:t>Once included in the BDP, the BADPA shall be incorporated in the BDIP which shall be used as basis of the AIP and annual budget.</a:t>
            </a:r>
          </a:p>
        </p:txBody>
      </p:sp>
    </p:spTree>
    <p:extLst>
      <p:ext uri="{BB962C8B-B14F-4D97-AF65-F5344CB8AC3E}">
        <p14:creationId xmlns:p14="http://schemas.microsoft.com/office/powerpoint/2010/main" val="1085750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64DF9FD-159E-7956-6750-216CFDC1BC82}"/>
              </a:ext>
            </a:extLst>
          </p:cNvPr>
          <p:cNvPicPr>
            <a:picLocks noChangeAspect="1"/>
          </p:cNvPicPr>
          <p:nvPr/>
        </p:nvPicPr>
        <p:blipFill>
          <a:blip r:embed="rId2"/>
          <a:stretch>
            <a:fillRect/>
          </a:stretch>
        </p:blipFill>
        <p:spPr>
          <a:xfrm>
            <a:off x="333375" y="499730"/>
            <a:ext cx="8477250" cy="3625703"/>
          </a:xfrm>
          <a:prstGeom prst="rect">
            <a:avLst/>
          </a:prstGeom>
        </p:spPr>
      </p:pic>
    </p:spTree>
    <p:extLst>
      <p:ext uri="{BB962C8B-B14F-4D97-AF65-F5344CB8AC3E}">
        <p14:creationId xmlns:p14="http://schemas.microsoft.com/office/powerpoint/2010/main" val="31279090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1011</TotalTime>
  <Words>331</Words>
  <Application>Microsoft Office PowerPoint</Application>
  <PresentationFormat>On-screen Show (16:9)</PresentationFormat>
  <Paragraphs>28</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Wingdings</vt:lpstr>
      <vt:lpstr>Simple Light</vt:lpstr>
      <vt:lpstr>BARANGAY ANTI-DRUG PLAN OF ACTION (BADPA) FORMULATION</vt:lpstr>
      <vt:lpstr>Anti-Drug Plan Of Action</vt:lpstr>
      <vt:lpstr>BARANGAY ANTI-DRUG PLAN OF ACTION (BADPA) PLANNING AND IMPLEMENTATION PROCESS</vt:lpstr>
      <vt:lpstr>Barangay Anti-Drug Plan Of Action</vt:lpstr>
      <vt:lpstr>Barangay Anti-Drug Plan Of Action</vt:lpstr>
      <vt:lpstr>Barangay Anti-Drug Plan Of Action</vt:lpstr>
      <vt:lpstr>Fund Allocation</vt:lpstr>
      <vt:lpstr>Fund Allocation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phoebe</dc:creator>
  <cp:lastModifiedBy>DRUG TEST II</cp:lastModifiedBy>
  <cp:revision>14</cp:revision>
  <dcterms:modified xsi:type="dcterms:W3CDTF">2022-11-29T05:00:41Z</dcterms:modified>
</cp:coreProperties>
</file>