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67" r:id="rId4"/>
    <p:sldId id="306" r:id="rId5"/>
    <p:sldId id="303" r:id="rId6"/>
    <p:sldId id="304" r:id="rId7"/>
    <p:sldId id="283" r:id="rId8"/>
    <p:sldId id="290" r:id="rId9"/>
    <p:sldId id="285" r:id="rId10"/>
    <p:sldId id="284" r:id="rId11"/>
    <p:sldId id="288" r:id="rId12"/>
    <p:sldId id="289" r:id="rId13"/>
    <p:sldId id="286" r:id="rId14"/>
    <p:sldId id="291" r:id="rId15"/>
    <p:sldId id="292" r:id="rId16"/>
    <p:sldId id="293" r:id="rId17"/>
    <p:sldId id="294" r:id="rId18"/>
    <p:sldId id="295" r:id="rId19"/>
    <p:sldId id="278" r:id="rId20"/>
    <p:sldId id="302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3300"/>
    <a:srgbClr val="FF6600"/>
    <a:srgbClr val="3399FF"/>
    <a:srgbClr val="FF5050"/>
    <a:srgbClr val="FF9900"/>
    <a:srgbClr val="CC9900"/>
    <a:srgbClr val="66FF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0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9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F4759-3260-464F-BA77-5B08EA88C7A8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A258A-F8B8-4BB0-9B13-8149DB3D8432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06132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F9ADB-5148-4EAB-AC02-B8848CA47359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0EC35-3C9A-485B-BD29-96A2F5DEF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67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969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7639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790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67803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60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32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/>
          <a:lstStyle>
            <a:lvl1pPr marR="0" lvl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None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None/>
              <a:defRPr sz="20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None/>
              <a:defRPr sz="18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None/>
              <a:defRPr sz="16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None/>
              <a:defRPr sz="16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None/>
              <a:defRPr sz="16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None/>
              <a:defRPr sz="16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None/>
              <a:defRPr sz="16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None/>
              <a:defRPr sz="16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2280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4858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12971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2665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6070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5515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13568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280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2495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15257-0133-43EE-A8A0-F508486A545E}" type="datetimeFigureOut">
              <a:rPr lang="en-PH" smtClean="0"/>
              <a:pPr/>
              <a:t>28/11/2022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284D1-89F9-4372-BEDD-F82CAF7EEE35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05018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709" y="5409014"/>
            <a:ext cx="961725" cy="115946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-2436" y="1715135"/>
            <a:ext cx="12192000" cy="1261884"/>
          </a:xfrm>
          <a:prstGeom prst="rect">
            <a:avLst/>
          </a:prstGeom>
          <a:noFill/>
          <a:effectLst>
            <a:glow>
              <a:schemeClr val="accent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PH" sz="3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latin typeface="Cambria" panose="02040503050406030204" pitchFamily="18" charset="0"/>
              </a:rPr>
              <a:t>BARANGAY ANTI-DRUG ABUSE COUNCIL</a:t>
            </a:r>
          </a:p>
          <a:p>
            <a:pPr algn="ctr"/>
            <a:r>
              <a:rPr lang="en-PH" sz="3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latin typeface="Cambria" panose="02040503050406030204" pitchFamily="18" charset="0"/>
              </a:rPr>
              <a:t>(BADAC) FUNCTIONALITY </a:t>
            </a:r>
            <a:endParaRPr lang="en-PH" sz="3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48512" y="3351552"/>
            <a:ext cx="6890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</a:t>
            </a:r>
          </a:p>
          <a:p>
            <a:pPr algn="ctr"/>
            <a:endParaRPr lang="en-PH" b="1" spc="300" dirty="0">
              <a:ln w="0"/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BARANGAY OPERATIONS OFFICE</a:t>
            </a:r>
            <a:endParaRPr lang="en-PH" b="1" dirty="0">
              <a:ln w="0"/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52708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and Orientation on Strengthening Anti-Drug Abuse </a:t>
            </a:r>
            <a:r>
              <a:rPr lang="en-US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Councils</a:t>
            </a:r>
            <a:endParaRPr lang="en-US" b="1" dirty="0" smtClean="0">
              <a:ln w="0"/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299" y="308823"/>
            <a:ext cx="1380019" cy="138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9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086273"/>
              </p:ext>
            </p:extLst>
          </p:nvPr>
        </p:nvGraphicFramePr>
        <p:xfrm>
          <a:off x="421476" y="863771"/>
          <a:ext cx="11505463" cy="5281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366"/>
                <a:gridCol w="1291288"/>
                <a:gridCol w="4461443"/>
                <a:gridCol w="2876366"/>
              </a:tblGrid>
              <a:tr h="6501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188697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drug abuse prevention advocacy campaigns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4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</a:t>
                      </a:r>
                      <a:r>
                        <a:rPr lang="en-US" sz="2200" baseline="0" dirty="0" smtClean="0">
                          <a:effectLst/>
                        </a:rPr>
                        <a:t> has</a:t>
                      </a:r>
                      <a:r>
                        <a:rPr lang="en-US" sz="2200" dirty="0" smtClean="0">
                          <a:effectLst/>
                        </a:rPr>
                        <a:t> organized </a:t>
                      </a:r>
                      <a:r>
                        <a:rPr lang="en-US" sz="2200" dirty="0">
                          <a:effectLst/>
                        </a:rPr>
                        <a:t>/ co-organized at least one (1) school-based awareness campaign activity 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barangay activity </a:t>
                      </a:r>
                      <a:r>
                        <a:rPr lang="en-US" sz="1600" dirty="0">
                          <a:effectLst/>
                        </a:rPr>
                        <a:t>reports </a:t>
                      </a:r>
                      <a:r>
                        <a:rPr lang="en-US" sz="1600" dirty="0" smtClean="0">
                          <a:effectLst/>
                        </a:rPr>
                        <a:t>with attendance sheets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 smtClean="0">
                          <a:effectLst/>
                        </a:rPr>
                        <a:t>copy</a:t>
                      </a:r>
                      <a:r>
                        <a:rPr lang="en-US" sz="1600" baseline="0" dirty="0" smtClean="0">
                          <a:effectLst/>
                        </a:rPr>
                        <a:t> of activity liquidation report, </a:t>
                      </a:r>
                      <a:r>
                        <a:rPr lang="en-US" sz="1600" dirty="0" smtClean="0">
                          <a:effectLst/>
                        </a:rPr>
                        <a:t>photo documentation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44411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4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has </a:t>
                      </a:r>
                      <a:r>
                        <a:rPr lang="en-US" sz="2200" dirty="0">
                          <a:effectLst/>
                        </a:rPr>
                        <a:t>organized / co-organized at least two (2) community-based awareness campaign activities 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710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450321"/>
              </p:ext>
            </p:extLst>
          </p:nvPr>
        </p:nvGraphicFramePr>
        <p:xfrm>
          <a:off x="341396" y="551327"/>
          <a:ext cx="11599592" cy="59436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9898"/>
                <a:gridCol w="1301853"/>
                <a:gridCol w="4497943"/>
                <a:gridCol w="2899898"/>
              </a:tblGrid>
              <a:tr h="3715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340819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drug abuse prevention advocacy campaigns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1.5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Barangay Sangguniang Kabataan (SK), or any youth </a:t>
                      </a:r>
                      <a:r>
                        <a:rPr lang="en-US" sz="2200" dirty="0" smtClean="0">
                          <a:effectLst/>
                        </a:rPr>
                        <a:t>organization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in </a:t>
                      </a: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barangay, </a:t>
                      </a:r>
                      <a:r>
                        <a:rPr lang="en-US" sz="2200" dirty="0">
                          <a:effectLst/>
                        </a:rPr>
                        <a:t>has organized at least one (1) awareness campaign activity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copy of activity report with</a:t>
                      </a:r>
                      <a:r>
                        <a:rPr lang="en-US" sz="1600" baseline="0" dirty="0" smtClean="0">
                          <a:effectLst/>
                        </a:rPr>
                        <a:t> attendance sheets </a:t>
                      </a:r>
                      <a:r>
                        <a:rPr lang="en-US" sz="1600" b="0" baseline="0" dirty="0" smtClean="0">
                          <a:effectLst/>
                        </a:rPr>
                        <a:t>prepared by the Barangay SK or any youth organization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 smtClean="0">
                          <a:effectLst/>
                        </a:rPr>
                        <a:t>cop</a:t>
                      </a:r>
                      <a:r>
                        <a:rPr lang="en-US" sz="1600" baseline="0" dirty="0" smtClean="0">
                          <a:effectLst/>
                        </a:rPr>
                        <a:t>y of activity liquidation report, photo documentation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63814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1.5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CSO/s</a:t>
                      </a:r>
                      <a:r>
                        <a:rPr lang="en-US" sz="2200" baseline="0" dirty="0" smtClean="0">
                          <a:effectLst/>
                        </a:rPr>
                        <a:t> (</a:t>
                      </a:r>
                      <a:r>
                        <a:rPr lang="en-US" sz="2200" baseline="0" dirty="0" err="1" smtClean="0">
                          <a:effectLst/>
                        </a:rPr>
                        <a:t>eg</a:t>
                      </a:r>
                      <a:r>
                        <a:rPr lang="en-US" sz="2200" baseline="0" dirty="0" smtClean="0">
                          <a:effectLst/>
                        </a:rPr>
                        <a:t>. NGOs, POs, faith-based organizations, etc.) </a:t>
                      </a:r>
                      <a:r>
                        <a:rPr lang="en-US" sz="2200" dirty="0" smtClean="0">
                          <a:effectLst/>
                        </a:rPr>
                        <a:t>in </a:t>
                      </a:r>
                      <a:r>
                        <a:rPr lang="en-US" sz="2200" dirty="0">
                          <a:effectLst/>
                        </a:rPr>
                        <a:t>the Barangay has/have organized at least one (1) awareness campaign activity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b="0" i="0" dirty="0" smtClean="0">
                          <a:effectLst/>
                        </a:rPr>
                        <a:t>copy</a:t>
                      </a:r>
                      <a:r>
                        <a:rPr lang="en-US" sz="1600" b="0" i="0" baseline="0" dirty="0" smtClean="0">
                          <a:effectLst/>
                        </a:rPr>
                        <a:t> of activity report with attendance sheets prepared by the CSO/s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b="0" i="0" dirty="0" smtClean="0">
                          <a:effectLst/>
                        </a:rPr>
                        <a:t>copy</a:t>
                      </a:r>
                      <a:r>
                        <a:rPr lang="en-US" sz="1600" b="0" i="0" baseline="0" dirty="0" smtClean="0">
                          <a:effectLst/>
                        </a:rPr>
                        <a:t> of activity liquidation report, </a:t>
                      </a:r>
                      <a:r>
                        <a:rPr lang="en-US" sz="1600" dirty="0" smtClean="0">
                          <a:effectLst/>
                        </a:rPr>
                        <a:t>photo documentation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564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673081"/>
              </p:ext>
            </p:extLst>
          </p:nvPr>
        </p:nvGraphicFramePr>
        <p:xfrm>
          <a:off x="354842" y="460358"/>
          <a:ext cx="11559251" cy="6061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9813"/>
                <a:gridCol w="1297325"/>
                <a:gridCol w="4482300"/>
                <a:gridCol w="2889813"/>
              </a:tblGrid>
              <a:tr h="4970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278220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drug abuse prevention advocacy campaigns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</a:t>
                      </a:r>
                      <a:r>
                        <a:rPr lang="en-US" sz="2200" dirty="0">
                          <a:effectLst/>
                        </a:rPr>
                        <a:t>has organized / co-organized activity/ies in observance </a:t>
                      </a:r>
                      <a:r>
                        <a:rPr lang="en-US" sz="2200" dirty="0" smtClean="0">
                          <a:effectLst/>
                        </a:rPr>
                        <a:t>of the </a:t>
                      </a:r>
                      <a:r>
                        <a:rPr lang="en-US" sz="2200" b="1" i="1" dirty="0">
                          <a:effectLst/>
                        </a:rPr>
                        <a:t>International Day Against Drug Abuse and Illicit </a:t>
                      </a:r>
                      <a:r>
                        <a:rPr lang="en-US" sz="2200" b="1" i="1" dirty="0" smtClean="0">
                          <a:effectLst/>
                        </a:rPr>
                        <a:t>Trafficking</a:t>
                      </a:r>
                      <a:r>
                        <a:rPr lang="en-US" sz="2200" b="0" i="0" baseline="0" dirty="0">
                          <a:effectLst/>
                        </a:rPr>
                        <a:t> </a:t>
                      </a:r>
                      <a:r>
                        <a:rPr lang="en-US" sz="2200" b="0" i="0" baseline="0" dirty="0" smtClean="0">
                          <a:effectLst/>
                        </a:rPr>
                        <a:t>(IDADAIT) d</a:t>
                      </a:r>
                      <a:r>
                        <a:rPr lang="en-US" sz="2200" dirty="0" smtClean="0">
                          <a:effectLst/>
                        </a:rPr>
                        <a:t>uring</a:t>
                      </a:r>
                      <a:r>
                        <a:rPr lang="en-US" sz="2200" baseline="0" dirty="0" smtClean="0">
                          <a:effectLst/>
                        </a:rPr>
                        <a:t> the </a:t>
                      </a:r>
                      <a:r>
                        <a:rPr lang="en-US" sz="2200" dirty="0" smtClean="0">
                          <a:effectLst/>
                        </a:rPr>
                        <a:t>Month </a:t>
                      </a:r>
                      <a:r>
                        <a:rPr lang="en-US" sz="2200" dirty="0">
                          <a:effectLst/>
                        </a:rPr>
                        <a:t>of </a:t>
                      </a:r>
                      <a:r>
                        <a:rPr lang="en-US" sz="2200" dirty="0" smtClean="0">
                          <a:effectLst/>
                        </a:rPr>
                        <a:t>June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barangay activity report with attendance sheets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copy of activity liquidation</a:t>
                      </a:r>
                      <a:r>
                        <a:rPr lang="en-US" sz="1600" baseline="0" dirty="0" smtClean="0">
                          <a:effectLst/>
                        </a:rPr>
                        <a:t> report, </a:t>
                      </a:r>
                      <a:r>
                        <a:rPr lang="en-US" sz="1600" dirty="0" smtClean="0">
                          <a:effectLst/>
                        </a:rPr>
                        <a:t>photo documentation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82207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has </a:t>
                      </a:r>
                      <a:r>
                        <a:rPr lang="en-US" sz="2200" dirty="0">
                          <a:effectLst/>
                        </a:rPr>
                        <a:t>organized / co-organized activity/ies in observance </a:t>
                      </a:r>
                      <a:r>
                        <a:rPr lang="en-US" sz="2200" dirty="0" smtClean="0">
                          <a:effectLst/>
                        </a:rPr>
                        <a:t>of the </a:t>
                      </a:r>
                      <a:r>
                        <a:rPr lang="en-US" sz="2200" b="1" i="1" dirty="0">
                          <a:effectLst/>
                        </a:rPr>
                        <a:t>Drug Abuse Prevention and Control </a:t>
                      </a:r>
                      <a:r>
                        <a:rPr lang="en-US" sz="2200" b="1" i="1" dirty="0" smtClean="0">
                          <a:effectLst/>
                        </a:rPr>
                        <a:t>Week </a:t>
                      </a:r>
                      <a:r>
                        <a:rPr lang="en-US" sz="2200" b="0" i="0" dirty="0" smtClean="0">
                          <a:effectLst/>
                        </a:rPr>
                        <a:t>(DAPC)</a:t>
                      </a:r>
                      <a:r>
                        <a:rPr lang="en-US" sz="2200" b="1" i="1" baseline="0" dirty="0" smtClean="0">
                          <a:effectLst/>
                        </a:rPr>
                        <a:t> </a:t>
                      </a:r>
                      <a:r>
                        <a:rPr lang="en-US" sz="2200" b="0" i="0" baseline="0" dirty="0" smtClean="0">
                          <a:effectLst/>
                        </a:rPr>
                        <a:t>during the m</a:t>
                      </a:r>
                      <a:r>
                        <a:rPr lang="en-US" sz="2200" dirty="0" smtClean="0">
                          <a:effectLst/>
                        </a:rPr>
                        <a:t>onth </a:t>
                      </a:r>
                      <a:r>
                        <a:rPr lang="en-US" sz="2200" dirty="0">
                          <a:effectLst/>
                        </a:rPr>
                        <a:t>of </a:t>
                      </a:r>
                      <a:r>
                        <a:rPr lang="en-US" sz="2200" dirty="0" smtClean="0">
                          <a:effectLst/>
                        </a:rPr>
                        <a:t>November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013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147591"/>
              </p:ext>
            </p:extLst>
          </p:nvPr>
        </p:nvGraphicFramePr>
        <p:xfrm>
          <a:off x="354843" y="460357"/>
          <a:ext cx="11478568" cy="6115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9642"/>
                <a:gridCol w="1288270"/>
                <a:gridCol w="4451014"/>
                <a:gridCol w="2869642"/>
              </a:tblGrid>
              <a:tr h="4029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1899382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drug clearing operations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7.5</a:t>
                      </a:r>
                      <a:endParaRPr lang="en-P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has submitted its Annual Accomplishment Report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to CADAC/MADAC and to other</a:t>
                      </a:r>
                      <a:r>
                        <a:rPr lang="en-US" sz="2200" baseline="0" dirty="0" smtClean="0">
                          <a:effectLst/>
                        </a:rPr>
                        <a:t> mandated agencies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copy </a:t>
                      </a:r>
                      <a:r>
                        <a:rPr lang="en-US" sz="1600" dirty="0">
                          <a:effectLst/>
                        </a:rPr>
                        <a:t>of Annual </a:t>
                      </a:r>
                      <a:r>
                        <a:rPr lang="en-US" sz="1600" dirty="0" smtClean="0">
                          <a:effectLst/>
                        </a:rPr>
                        <a:t>Accomplishment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Report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b="0" i="0" dirty="0" smtClean="0">
                          <a:effectLst/>
                        </a:rPr>
                        <a:t>proof</a:t>
                      </a:r>
                      <a:r>
                        <a:rPr lang="en-US" sz="1600" b="0" i="0" baseline="0" dirty="0" smtClean="0">
                          <a:effectLst/>
                        </a:rPr>
                        <a:t> of transmittal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6454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3.75</a:t>
                      </a:r>
                      <a:endParaRPr lang="en-P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has been submitting Updated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Consolidated </a:t>
                      </a:r>
                      <a:r>
                        <a:rPr lang="en-US" sz="2200" dirty="0">
                          <a:effectLst/>
                        </a:rPr>
                        <a:t>Information Report </a:t>
                      </a:r>
                      <a:r>
                        <a:rPr lang="en-US" sz="2200" dirty="0" smtClean="0">
                          <a:effectLst/>
                        </a:rPr>
                        <a:t>(CIR)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to CADAC/MADAC </a:t>
                      </a:r>
                      <a:r>
                        <a:rPr lang="en-US" sz="2200" dirty="0">
                          <a:effectLst/>
                        </a:rPr>
                        <a:t>and </a:t>
                      </a:r>
                      <a:r>
                        <a:rPr lang="en-US" sz="2200" dirty="0" smtClean="0">
                          <a:effectLst/>
                        </a:rPr>
                        <a:t>to</a:t>
                      </a:r>
                      <a:r>
                        <a:rPr lang="en-US" sz="2200" baseline="0" dirty="0" smtClean="0">
                          <a:effectLst/>
                        </a:rPr>
                        <a:t> other law enforcement agencies</a:t>
                      </a:r>
                      <a:endParaRPr lang="en-US" sz="22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 smtClean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6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Primary:</a:t>
                      </a:r>
                      <a:r>
                        <a:rPr lang="en-PH" sz="1600" b="1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PH" sz="16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updated CIR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600" b="1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Secondary: </a:t>
                      </a:r>
                      <a:r>
                        <a:rPr lang="en-PH" sz="16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transmittal letter to CADAC/MADAC and local PNP unit and acknowledgement receipt</a:t>
                      </a:r>
                      <a:endParaRPr lang="en-PH" sz="16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6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3.75</a:t>
                      </a:r>
                      <a:endParaRPr lang="en-P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effectLst/>
                        </a:rPr>
                        <a:t>The BADAC has been submitting a summarized report of the CIR to NBOO through the CADAC/MADAC</a:t>
                      </a:r>
                      <a:endParaRPr lang="en-PH" sz="2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6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Primary:</a:t>
                      </a:r>
                      <a:r>
                        <a:rPr lang="en-PH" sz="1600" b="1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PH" sz="16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updated summary of CIR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600" b="1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Secondary: </a:t>
                      </a:r>
                      <a:r>
                        <a:rPr lang="en-PH" sz="16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of transmittal letter to CADAC/MADAC and acknowledgement receipt</a:t>
                      </a:r>
                      <a:endParaRPr lang="en-PH" sz="1600" b="1" i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761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701704"/>
              </p:ext>
            </p:extLst>
          </p:nvPr>
        </p:nvGraphicFramePr>
        <p:xfrm>
          <a:off x="354842" y="756193"/>
          <a:ext cx="11559251" cy="5510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9813"/>
                <a:gridCol w="1297325"/>
                <a:gridCol w="4482300"/>
                <a:gridCol w="2889813"/>
              </a:tblGrid>
              <a:tr h="5078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147392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community-based intervention for persons who use drugs (PWUDs)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submits updated number </a:t>
                      </a:r>
                      <a:r>
                        <a:rPr lang="en-US" sz="2200" dirty="0">
                          <a:effectLst/>
                        </a:rPr>
                        <a:t>of </a:t>
                      </a:r>
                      <a:r>
                        <a:rPr lang="en-US" sz="2200" dirty="0" smtClean="0">
                          <a:effectLst/>
                        </a:rPr>
                        <a:t>residents </a:t>
                      </a:r>
                      <a:r>
                        <a:rPr lang="en-US" sz="2200" dirty="0">
                          <a:effectLst/>
                        </a:rPr>
                        <a:t>who surrendered through the Barangay Duty Officers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Unified </a:t>
                      </a:r>
                      <a:r>
                        <a:rPr lang="en-US" sz="1600" dirty="0">
                          <a:effectLst/>
                        </a:rPr>
                        <a:t>Barangay Report on Drug Rehabilitation and Referral Action </a:t>
                      </a:r>
                      <a:r>
                        <a:rPr lang="en-US" sz="1600" dirty="0" smtClean="0">
                          <a:effectLst/>
                        </a:rPr>
                        <a:t>(“UBRRRA”) form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>
                          <a:effectLst/>
                        </a:rPr>
                        <a:t>barangay rehabilitation referral desk logbook, transmittal form and acknowledgement receipt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28379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submits updated number </a:t>
                      </a:r>
                      <a:r>
                        <a:rPr lang="en-US" sz="2200" dirty="0">
                          <a:effectLst/>
                        </a:rPr>
                        <a:t>of </a:t>
                      </a:r>
                      <a:r>
                        <a:rPr lang="en-US" sz="2200" dirty="0" smtClean="0">
                          <a:effectLst/>
                        </a:rPr>
                        <a:t>residents </a:t>
                      </a:r>
                      <a:r>
                        <a:rPr lang="en-US" sz="2200" dirty="0">
                          <a:effectLst/>
                        </a:rPr>
                        <a:t>who were referred to </a:t>
                      </a:r>
                      <a:r>
                        <a:rPr lang="en-US" sz="2200" dirty="0" smtClean="0">
                          <a:effectLst/>
                        </a:rPr>
                        <a:t>CADAC/MADAC </a:t>
                      </a:r>
                      <a:r>
                        <a:rPr lang="en-US" sz="2200" dirty="0">
                          <a:effectLst/>
                        </a:rPr>
                        <a:t>and </a:t>
                      </a:r>
                      <a:r>
                        <a:rPr lang="en-US" sz="2200" dirty="0" smtClean="0">
                          <a:effectLst/>
                        </a:rPr>
                        <a:t>other mandated</a:t>
                      </a:r>
                      <a:r>
                        <a:rPr lang="en-US" sz="2200" baseline="0" dirty="0" smtClean="0">
                          <a:effectLst/>
                        </a:rPr>
                        <a:t> agencies for assessment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5700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155476"/>
              </p:ext>
            </p:extLst>
          </p:nvPr>
        </p:nvGraphicFramePr>
        <p:xfrm>
          <a:off x="378288" y="694821"/>
          <a:ext cx="11535805" cy="5611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3951"/>
                <a:gridCol w="1294694"/>
                <a:gridCol w="4473209"/>
                <a:gridCol w="2883951"/>
              </a:tblGrid>
              <a:tr h="5172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200151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community-based intervention for persons who use drugs (PWUDs)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</a:t>
                      </a:r>
                      <a:r>
                        <a:rPr lang="en-US" sz="2200" baseline="0" dirty="0" smtClean="0">
                          <a:effectLst/>
                        </a:rPr>
                        <a:t> submits updated </a:t>
                      </a:r>
                      <a:r>
                        <a:rPr lang="en-US" sz="2200" dirty="0" smtClean="0">
                          <a:effectLst/>
                        </a:rPr>
                        <a:t>number </a:t>
                      </a:r>
                      <a:r>
                        <a:rPr lang="en-US" sz="2200" dirty="0">
                          <a:effectLst/>
                        </a:rPr>
                        <a:t>and status of </a:t>
                      </a:r>
                      <a:r>
                        <a:rPr lang="en-US" sz="2200" dirty="0" smtClean="0">
                          <a:effectLst/>
                        </a:rPr>
                        <a:t>residents </a:t>
                      </a:r>
                      <a:r>
                        <a:rPr lang="en-US" sz="2200" dirty="0">
                          <a:effectLst/>
                        </a:rPr>
                        <a:t>who were enrolled in the Wellness and Recovery </a:t>
                      </a:r>
                      <a:r>
                        <a:rPr lang="en-US" sz="2200" dirty="0" smtClean="0">
                          <a:effectLst/>
                        </a:rPr>
                        <a:t>Interventions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Unified </a:t>
                      </a:r>
                      <a:r>
                        <a:rPr lang="en-US" sz="1600" dirty="0">
                          <a:effectLst/>
                        </a:rPr>
                        <a:t>Barangay Report on Drug Rehabilitation and Referral Action (“UBRRRA</a:t>
                      </a:r>
                      <a:r>
                        <a:rPr lang="en-US" sz="1600" dirty="0" smtClean="0">
                          <a:effectLst/>
                        </a:rPr>
                        <a:t>”) form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>
                          <a:effectLst/>
                        </a:rPr>
                        <a:t>barangay rehabilitation referral desk logbook</a:t>
                      </a:r>
                      <a:r>
                        <a:rPr lang="en-US" sz="1600" dirty="0" smtClean="0">
                          <a:effectLst/>
                        </a:rPr>
                        <a:t>, copies </a:t>
                      </a:r>
                      <a:r>
                        <a:rPr lang="en-US" sz="1600" dirty="0">
                          <a:effectLst/>
                        </a:rPr>
                        <a:t>individual treatment cards, transmittal form and acknowledgement receipt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93133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submits updated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number of residents </a:t>
                      </a:r>
                      <a:r>
                        <a:rPr lang="en-US" sz="2200" dirty="0">
                          <a:effectLst/>
                        </a:rPr>
                        <a:t>who have completed prescribed Wellness and Recovery Interventions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660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342627"/>
              </p:ext>
            </p:extLst>
          </p:nvPr>
        </p:nvGraphicFramePr>
        <p:xfrm>
          <a:off x="378289" y="694821"/>
          <a:ext cx="11535804" cy="57597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3951"/>
                <a:gridCol w="1294693"/>
                <a:gridCol w="4473209"/>
                <a:gridCol w="2883951"/>
              </a:tblGrid>
              <a:tr h="5339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255981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community-based intervention for persons who use drugs (PWUDs)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PB has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attended </a:t>
                      </a:r>
                      <a:r>
                        <a:rPr lang="en-US" sz="2200" dirty="0">
                          <a:effectLst/>
                        </a:rPr>
                        <a:t>consultation / planning workshop on Community Support, Aftercare and Reintegration Program (CSAR) organized by CADAC/MADAC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certificate</a:t>
                      </a:r>
                      <a:r>
                        <a:rPr lang="en-US" sz="1600" baseline="0" dirty="0" smtClean="0">
                          <a:effectLst/>
                        </a:rPr>
                        <a:t> of participation and copy of city/municipal CSAR plan with inputs from the barangays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</a:rPr>
                        <a:t>Secondary</a:t>
                      </a:r>
                      <a:r>
                        <a:rPr lang="en-US" sz="1600" b="1" i="1" dirty="0">
                          <a:effectLst/>
                        </a:rPr>
                        <a:t>: </a:t>
                      </a:r>
                      <a:r>
                        <a:rPr lang="en-US" sz="1600" dirty="0" smtClean="0">
                          <a:effectLst/>
                        </a:rPr>
                        <a:t>workshop </a:t>
                      </a:r>
                      <a:r>
                        <a:rPr lang="en-US" sz="1600" dirty="0">
                          <a:effectLst/>
                        </a:rPr>
                        <a:t>notes, photo documentation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66048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has </a:t>
                      </a:r>
                      <a:r>
                        <a:rPr lang="en-US" sz="2200" dirty="0">
                          <a:effectLst/>
                        </a:rPr>
                        <a:t>submitted its Barangay CSAR Program Plan 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copy </a:t>
                      </a:r>
                      <a:r>
                        <a:rPr lang="en-US" sz="1600" dirty="0">
                          <a:effectLst/>
                        </a:rPr>
                        <a:t>of Barangay CSAR Program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 smtClean="0">
                          <a:effectLst/>
                        </a:rPr>
                        <a:t>proof of transmittal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118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395417"/>
              </p:ext>
            </p:extLst>
          </p:nvPr>
        </p:nvGraphicFramePr>
        <p:xfrm>
          <a:off x="495520" y="436913"/>
          <a:ext cx="11512704" cy="58895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8176"/>
                <a:gridCol w="1292101"/>
                <a:gridCol w="4464251"/>
                <a:gridCol w="2878176"/>
              </a:tblGrid>
              <a:tr h="3564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236870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Implementation of community-based intervention for persons who use drugs (PWUDs)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submits</a:t>
                      </a:r>
                      <a:r>
                        <a:rPr lang="en-US" sz="2200" baseline="0" dirty="0" smtClean="0">
                          <a:effectLst/>
                        </a:rPr>
                        <a:t> updated </a:t>
                      </a:r>
                      <a:r>
                        <a:rPr lang="en-US" sz="2200" dirty="0" smtClean="0">
                          <a:effectLst/>
                        </a:rPr>
                        <a:t>number </a:t>
                      </a:r>
                      <a:r>
                        <a:rPr lang="en-US" sz="2200" dirty="0">
                          <a:effectLst/>
                        </a:rPr>
                        <a:t>and status of </a:t>
                      </a:r>
                      <a:r>
                        <a:rPr lang="en-US" sz="2200" dirty="0" smtClean="0">
                          <a:effectLst/>
                        </a:rPr>
                        <a:t>residents </a:t>
                      </a:r>
                      <a:r>
                        <a:rPr lang="en-US" sz="2200" dirty="0">
                          <a:effectLst/>
                        </a:rPr>
                        <a:t>enrolled in CSAR Program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Unified Barangay Report on Drug Rehabilitation and Referral Action (“UBRRRA”) form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 smtClean="0">
                          <a:effectLst/>
                        </a:rPr>
                        <a:t>copies of</a:t>
                      </a:r>
                      <a:r>
                        <a:rPr lang="en-US" sz="1600" baseline="0" dirty="0" smtClean="0">
                          <a:effectLst/>
                        </a:rPr>
                        <a:t> individual treatment card, </a:t>
                      </a:r>
                      <a:r>
                        <a:rPr lang="en-US" sz="1600" dirty="0" smtClean="0">
                          <a:effectLst/>
                        </a:rPr>
                        <a:t>transmittal </a:t>
                      </a:r>
                      <a:r>
                        <a:rPr lang="en-US" sz="1600" dirty="0">
                          <a:effectLst/>
                        </a:rPr>
                        <a:t>form and acknowledgement receipt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164366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submits updated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number </a:t>
                      </a:r>
                      <a:r>
                        <a:rPr lang="en-US" sz="2200" dirty="0">
                          <a:effectLst/>
                        </a:rPr>
                        <a:t>of </a:t>
                      </a:r>
                      <a:r>
                        <a:rPr lang="en-US" sz="2200" dirty="0" smtClean="0">
                          <a:effectLst/>
                        </a:rPr>
                        <a:t>residents </a:t>
                      </a:r>
                      <a:r>
                        <a:rPr lang="en-US" sz="2200" dirty="0">
                          <a:effectLst/>
                        </a:rPr>
                        <a:t>who completed the CSAR Program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Unified Barangay Report on Drug Rehabilitation and Referral Action (“UBRRRA”) form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b="0" i="0" dirty="0" smtClean="0">
                          <a:effectLst/>
                        </a:rPr>
                        <a:t>copies</a:t>
                      </a:r>
                      <a:r>
                        <a:rPr lang="en-US" sz="1600" b="0" i="1" dirty="0" smtClean="0">
                          <a:effectLst/>
                        </a:rPr>
                        <a:t> of </a:t>
                      </a:r>
                      <a:r>
                        <a:rPr lang="en-US" sz="1600" dirty="0" smtClean="0">
                          <a:effectLst/>
                        </a:rPr>
                        <a:t>CSAR </a:t>
                      </a:r>
                      <a:r>
                        <a:rPr lang="en-US" sz="1600" dirty="0">
                          <a:effectLst/>
                        </a:rPr>
                        <a:t>Program c</a:t>
                      </a:r>
                      <a:r>
                        <a:rPr lang="en-US" sz="1600" dirty="0" smtClean="0">
                          <a:effectLst/>
                        </a:rPr>
                        <a:t>ompletion certificate</a:t>
                      </a:r>
                      <a:r>
                        <a:rPr lang="en-US" sz="1600" dirty="0">
                          <a:effectLst/>
                        </a:rPr>
                        <a:t>, transmittal form and acknowledgement receipt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48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611261"/>
              </p:ext>
            </p:extLst>
          </p:nvPr>
        </p:nvGraphicFramePr>
        <p:xfrm>
          <a:off x="482023" y="1592346"/>
          <a:ext cx="11090032" cy="37951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2508"/>
                <a:gridCol w="1492280"/>
                <a:gridCol w="4052736"/>
                <a:gridCol w="2772508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Conduct of monthly meetings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5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+mn-lt"/>
                        </a:rPr>
                        <a:t>The BADAC submits </a:t>
                      </a:r>
                      <a:r>
                        <a:rPr lang="en-US" sz="2200" b="0" dirty="0">
                          <a:effectLst/>
                          <a:latin typeface="+mn-lt"/>
                        </a:rPr>
                        <a:t>monthly BADAC minutes of meeting / </a:t>
                      </a:r>
                      <a:r>
                        <a:rPr lang="en-US" sz="2200" b="0" dirty="0" smtClean="0">
                          <a:effectLst/>
                          <a:latin typeface="+mn-lt"/>
                        </a:rPr>
                        <a:t>proceedings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Note: 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800" b="0" i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points</a:t>
                      </a:r>
                      <a:r>
                        <a:rPr lang="en-US" sz="18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if barangay has conducted 10 to 12 BADAC monthly meetings;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8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points if 8 to 9;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8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points if 6 to 7;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8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points if 4 to 5; and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8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point if 3 below</a:t>
                      </a:r>
                      <a:endParaRPr lang="en-US" sz="1800" b="0" i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b="0" dirty="0" smtClean="0">
                          <a:effectLst/>
                        </a:rPr>
                        <a:t>copies of BADAC monthly minutes of meeting</a:t>
                      </a:r>
                      <a:endParaRPr lang="en-PH" sz="1600" b="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b="0" dirty="0">
                          <a:effectLst/>
                        </a:rPr>
                        <a:t>attendance sheets, photo documentation</a:t>
                      </a:r>
                      <a:endParaRPr lang="en-PH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74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traffic sig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76" y="323382"/>
            <a:ext cx="6933063" cy="6125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7021772" y="2101755"/>
            <a:ext cx="1105469" cy="1105469"/>
          </a:xfrm>
          <a:prstGeom prst="ellipse">
            <a:avLst/>
          </a:prstGeom>
          <a:solidFill>
            <a:srgbClr val="66FF33"/>
          </a:solidFill>
          <a:ln>
            <a:solidFill>
              <a:srgbClr val="66FF33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85 to 100</a:t>
            </a:r>
            <a:endParaRPr lang="en-PH" b="1" dirty="0">
              <a:solidFill>
                <a:schemeClr val="tx1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5" name="Oval 4"/>
          <p:cNvSpPr/>
          <p:nvPr/>
        </p:nvSpPr>
        <p:spPr>
          <a:xfrm>
            <a:off x="7021771" y="3317821"/>
            <a:ext cx="1105469" cy="110546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51 to 84</a:t>
            </a:r>
            <a:endParaRPr lang="en-PH" b="1" dirty="0">
              <a:solidFill>
                <a:schemeClr val="tx1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6" name="Oval 5"/>
          <p:cNvSpPr/>
          <p:nvPr/>
        </p:nvSpPr>
        <p:spPr>
          <a:xfrm>
            <a:off x="7021770" y="4491530"/>
            <a:ext cx="1105469" cy="1105469"/>
          </a:xfrm>
          <a:prstGeom prst="ellipse">
            <a:avLst/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50 </a:t>
            </a:r>
            <a:r>
              <a:rPr lang="en-US" sz="1600" b="1" dirty="0" smtClean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below</a:t>
            </a:r>
            <a:endParaRPr lang="en-PH" sz="1600" b="1" dirty="0">
              <a:solidFill>
                <a:schemeClr val="tx1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2374711" y="2238232"/>
            <a:ext cx="4380931" cy="832514"/>
          </a:xfrm>
          <a:prstGeom prst="homePlate">
            <a:avLst/>
          </a:prstGeom>
          <a:solidFill>
            <a:srgbClr val="66FF33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IDEAL FUNCTIONALITY</a:t>
            </a:r>
            <a:endParaRPr lang="en-PH" dirty="0">
              <a:solidFill>
                <a:schemeClr val="tx1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1917506" y="3454298"/>
            <a:ext cx="4838136" cy="832514"/>
          </a:xfrm>
          <a:prstGeom prst="homePlat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PROGRESSIVE FUNCTIONALITY</a:t>
            </a:r>
            <a:endParaRPr lang="en-PH" dirty="0">
              <a:solidFill>
                <a:schemeClr val="tx1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1460310" y="4670364"/>
            <a:ext cx="5295332" cy="832514"/>
          </a:xfrm>
          <a:prstGeom prst="homePlate">
            <a:avLst/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BASIC FUNCTIONALITY</a:t>
            </a:r>
            <a:endParaRPr lang="en-PH" dirty="0">
              <a:solidFill>
                <a:schemeClr val="tx1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4624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958" y="7046099"/>
            <a:ext cx="1154028" cy="100252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165" y="7317465"/>
            <a:ext cx="826099" cy="10025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085" y="7234197"/>
            <a:ext cx="1106917" cy="100252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457" y="3368221"/>
            <a:ext cx="1962603" cy="55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60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0755 -1.12986 L -0.61367 -1.12986 C -0.48229 -1.12986 -0.31992 -1.03865 -0.31992 -0.96435 L -0.31992 -0.79884 " pathEditMode="relative" rAng="0" ptsTypes="AAAA">
                                      <p:cBhvr>
                                        <p:cTn id="6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75" y="1655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802 -0.14838 L 0.28802 -0.43426 C 0.28802 -0.56204 0.19063 -0.71898 0.11159 -0.71898 L -0.06484 -0.71898 " pathEditMode="relative" rAng="0" ptsTypes="AAAA">
                                      <p:cBhvr>
                                        <p:cTn id="8" dur="4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43" y="-2854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85 -0.7338 L -0.03554 -0.7338 C -0.11419 -0.7338 -0.21119 -0.5801 -0.21119 -0.45417 L -0.21119 -0.17292 " pathEditMode="relative" rAng="0" ptsTypes="AAAA">
                                      <p:cBhvr>
                                        <p:cTn id="10" dur="4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52" y="2803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148920" y="2598846"/>
            <a:ext cx="747897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800" dirty="0" smtClean="0">
                <a:latin typeface="Aachen Std Bold" panose="02040906030706050204" pitchFamily="18" charset="0"/>
              </a:rPr>
              <a:t>OPEN FORUM</a:t>
            </a:r>
            <a:endParaRPr lang="en-PH" sz="8800" dirty="0">
              <a:latin typeface="Aachen Std Bold" panose="0204090603070605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611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148920" y="2598846"/>
            <a:ext cx="747897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PH" sz="8800" dirty="0">
                <a:solidFill>
                  <a:srgbClr val="000000"/>
                </a:solidFill>
                <a:latin typeface="Aachen Std Bold" panose="02040906030706050204" pitchFamily="18" charset="0"/>
              </a:rPr>
              <a:t>matino</a:t>
            </a:r>
            <a:r>
              <a:rPr lang="en-PH" sz="8800" dirty="0">
                <a:latin typeface="Aachen Std Bold" panose="02040906030706050204" pitchFamily="18" charset="0"/>
              </a:rPr>
              <a:t/>
            </a:r>
            <a:br>
              <a:rPr lang="en-PH" sz="8800" dirty="0">
                <a:latin typeface="Aachen Std Bold" panose="02040906030706050204" pitchFamily="18" charset="0"/>
              </a:rPr>
            </a:br>
            <a:r>
              <a:rPr lang="en-PH" sz="8800" dirty="0">
                <a:solidFill>
                  <a:srgbClr val="000000"/>
                </a:solidFill>
                <a:latin typeface="Aachen Std Bold" panose="02040906030706050204" pitchFamily="18" charset="0"/>
              </a:rPr>
              <a:t>mahusay</a:t>
            </a:r>
            <a:r>
              <a:rPr lang="en-PH" sz="8800" dirty="0">
                <a:latin typeface="Aachen Std Bold" panose="02040906030706050204" pitchFamily="18" charset="0"/>
              </a:rPr>
              <a:t/>
            </a:r>
            <a:br>
              <a:rPr lang="en-PH" sz="8800" dirty="0">
                <a:latin typeface="Aachen Std Bold" panose="02040906030706050204" pitchFamily="18" charset="0"/>
              </a:rPr>
            </a:br>
            <a:r>
              <a:rPr lang="en-PH" sz="8800" dirty="0">
                <a:solidFill>
                  <a:srgbClr val="000000"/>
                </a:solidFill>
                <a:latin typeface="Aachen Std Bold" panose="02040906030706050204" pitchFamily="18" charset="0"/>
              </a:rPr>
              <a:t>maaasahan</a:t>
            </a:r>
            <a:endParaRPr lang="en-PH" sz="8800" dirty="0">
              <a:latin typeface="Aachen Std Bold" panose="020409060307060502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299" y="308823"/>
            <a:ext cx="1380019" cy="138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575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11440" y="2451091"/>
            <a:ext cx="66055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latin typeface="Cambria" panose="02040503050406030204" pitchFamily="18" charset="0"/>
              </a:rPr>
              <a:t>BADAC </a:t>
            </a:r>
          </a:p>
          <a:p>
            <a:pPr algn="ctr"/>
            <a:r>
              <a:rPr lang="en-US" sz="35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latin typeface="Cambria" panose="02040503050406030204" pitchFamily="18" charset="0"/>
              </a:rPr>
              <a:t>FUNCTIONALITY INDICATORS</a:t>
            </a:r>
            <a:endParaRPr lang="en-PH" sz="35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46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Shape 247"/>
          <p:cNvPicPr preferRelativeResize="0"/>
          <p:nvPr/>
        </p:nvPicPr>
        <p:blipFill rotWithShape="1">
          <a:blip r:embed="rId3">
            <a:alphaModFix/>
          </a:blip>
          <a:srcRect t="2930" r="1688" b="23641"/>
          <a:stretch/>
        </p:blipFill>
        <p:spPr>
          <a:xfrm>
            <a:off x="-50802" y="3"/>
            <a:ext cx="12242803" cy="685799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249"/>
          <p:cNvSpPr/>
          <p:nvPr/>
        </p:nvSpPr>
        <p:spPr>
          <a:xfrm>
            <a:off x="-3140" y="0"/>
            <a:ext cx="6946095" cy="1311139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2D72"/>
          </a:solidFill>
          <a:ln>
            <a:noFill/>
          </a:ln>
        </p:spPr>
      </p:sp>
      <p:sp>
        <p:nvSpPr>
          <p:cNvPr id="12" name="Shape 250"/>
          <p:cNvSpPr/>
          <p:nvPr/>
        </p:nvSpPr>
        <p:spPr>
          <a:xfrm>
            <a:off x="-8033" y="3"/>
            <a:ext cx="5927192" cy="1447525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00B0F0">
              <a:alpha val="80784"/>
            </a:srgbClr>
          </a:solidFill>
          <a:ln>
            <a:noFill/>
          </a:ln>
        </p:spPr>
        <p:txBody>
          <a:bodyPr spcFirstLastPara="1" wrap="square" lIns="121897" tIns="60932" rIns="121897" bIns="60932" anchor="t" anchorCtr="0">
            <a:noAutofit/>
          </a:bodyPr>
          <a:lstStyle/>
          <a:p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251"/>
          <p:cNvSpPr/>
          <p:nvPr/>
        </p:nvSpPr>
        <p:spPr>
          <a:xfrm>
            <a:off x="8500634" y="6327664"/>
            <a:ext cx="3398551" cy="534505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2D72"/>
          </a:solidFill>
          <a:ln>
            <a:noFill/>
          </a:ln>
        </p:spPr>
      </p:sp>
      <p:sp>
        <p:nvSpPr>
          <p:cNvPr id="14" name="Shape 252"/>
          <p:cNvSpPr/>
          <p:nvPr/>
        </p:nvSpPr>
        <p:spPr>
          <a:xfrm>
            <a:off x="9788240" y="6356406"/>
            <a:ext cx="2428128" cy="527748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70C0">
              <a:alpha val="83137"/>
            </a:srgbClr>
          </a:solidFill>
          <a:ln>
            <a:noFill/>
          </a:ln>
        </p:spPr>
      </p:sp>
      <p:sp>
        <p:nvSpPr>
          <p:cNvPr id="15" name="Shape 253"/>
          <p:cNvSpPr/>
          <p:nvPr/>
        </p:nvSpPr>
        <p:spPr>
          <a:xfrm>
            <a:off x="11120956" y="5605434"/>
            <a:ext cx="1091259" cy="1278748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00B0F0">
              <a:alpha val="80784"/>
            </a:srgbClr>
          </a:solidFill>
          <a:ln>
            <a:noFill/>
          </a:ln>
        </p:spPr>
      </p:sp>
      <p:sp>
        <p:nvSpPr>
          <p:cNvPr id="16" name="Shape 254"/>
          <p:cNvSpPr/>
          <p:nvPr/>
        </p:nvSpPr>
        <p:spPr>
          <a:xfrm>
            <a:off x="2078701" y="-8033"/>
            <a:ext cx="5489033" cy="1259833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70C0">
              <a:alpha val="83137"/>
            </a:srgbClr>
          </a:solidFill>
          <a:ln>
            <a:noFill/>
          </a:ln>
        </p:spPr>
        <p:txBody>
          <a:bodyPr spcFirstLastPara="1" wrap="square" lIns="121897" tIns="60932" rIns="121897" bIns="60932" anchor="t" anchorCtr="0">
            <a:noAutofit/>
          </a:bodyPr>
          <a:lstStyle/>
          <a:p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722336"/>
              </p:ext>
            </p:extLst>
          </p:nvPr>
        </p:nvGraphicFramePr>
        <p:xfrm>
          <a:off x="875470" y="845908"/>
          <a:ext cx="10390261" cy="5120640"/>
        </p:xfrm>
        <a:graphic>
          <a:graphicData uri="http://schemas.openxmlformats.org/drawingml/2006/table">
            <a:tbl>
              <a:tblPr firstRow="1" bandRow="1"/>
              <a:tblGrid>
                <a:gridCol w="9957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564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80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PH" sz="1600" dirty="0">
                        <a:solidFill>
                          <a:schemeClr val="bg1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chemeClr val="bg1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BADAC </a:t>
                      </a:r>
                      <a:r>
                        <a:rPr lang="en-PH" sz="1600" b="1" dirty="0" smtClean="0">
                          <a:solidFill>
                            <a:schemeClr val="bg1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INDICATOR</a:t>
                      </a:r>
                      <a:endParaRPr lang="en-PH" sz="1600" b="1" dirty="0">
                        <a:solidFill>
                          <a:schemeClr val="bg1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chemeClr val="bg1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POINTS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>
                        <a:buClr>
                          <a:srgbClr val="ABE33F"/>
                        </a:buClr>
                        <a:buSzPts val="1400"/>
                      </a:pPr>
                      <a:r>
                        <a:rPr lang="en-US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  <a:cs typeface="Karla"/>
                          <a:sym typeface="Karla"/>
                        </a:rPr>
                        <a:t>CREATION/REORGANIZATION</a:t>
                      </a:r>
                      <a:r>
                        <a:rPr lang="en-US" sz="1600" b="1" baseline="0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  <a:cs typeface="Karla"/>
                          <a:sym typeface="Karla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  <a:sym typeface="Karla"/>
                        </a:rPr>
                        <a:t>OF BADAC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10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2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002D72"/>
                          </a:solidFill>
                          <a:latin typeface="Karla"/>
                          <a:ea typeface="Karla"/>
                          <a:cs typeface="Karla"/>
                          <a:sym typeface="Karla"/>
                        </a:rPr>
                        <a:t>ESTABLISHMENT OF BRGY REHABILITATION REFERRAL DESK WITH DESIGNATED DESK OFFICER</a:t>
                      </a:r>
                      <a:endParaRPr lang="en-US" sz="1600" dirty="0"/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3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ORGANIZATION OF HOUSE CLUSTERS WITH DESIGNATED CLUSTER LEADER </a:t>
                      </a:r>
                      <a:endParaRPr lang="en-US" sz="16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4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ORGANIZATION OF BADAC AUXILIARY TEAM (BAT)</a:t>
                      </a:r>
                      <a:endParaRPr lang="en-US" sz="16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5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BADAC PLAN OF ACTION</a:t>
                      </a:r>
                      <a:endParaRPr lang="en-US" sz="16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10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6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ALLOCATION OF FUND</a:t>
                      </a:r>
                      <a:endParaRPr lang="en-US" sz="16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7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IMPLEMENTATION OF DRUG ABUSE PREVENTION ADVOCACY CAMPAIGNS</a:t>
                      </a:r>
                      <a:endParaRPr lang="en-US" sz="16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8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IMPLEMENTATION OF DRUG CLEARING OPERATIONS</a:t>
                      </a:r>
                      <a:endParaRPr lang="en-US" sz="19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9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IMPLEMENTATION OF COMMUNITY-BASED INTERVENTION FOR PERSONS WHO USE DRUGS (PWUDS)</a:t>
                      </a:r>
                      <a:endParaRPr lang="en-US" sz="19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10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PH" sz="1600" b="1" dirty="0">
                          <a:solidFill>
                            <a:srgbClr val="002D72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CONDUCT OF MONTHLY MEETINGS</a:t>
                      </a:r>
                      <a:endParaRPr lang="en-US" sz="1600" dirty="0">
                        <a:solidFill>
                          <a:srgbClr val="002D72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5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r"/>
                      <a:endParaRPr lang="en-PH" sz="1600" b="1" dirty="0">
                        <a:solidFill>
                          <a:srgbClr val="C00000"/>
                        </a:solidFill>
                        <a:latin typeface="Karla" panose="020B0604020202020204" charset="0"/>
                        <a:ea typeface="Karla" panose="020B0604020202020204" charset="0"/>
                      </a:endParaRP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TOTAL</a:t>
                      </a:r>
                    </a:p>
                  </a:txBody>
                  <a:tcPr marL="121920" marR="121920" marT="60960" marB="60960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PH" sz="3200" b="1" dirty="0">
                          <a:solidFill>
                            <a:schemeClr val="bg1"/>
                          </a:solidFill>
                          <a:latin typeface="Karla" panose="020B0604020202020204" charset="0"/>
                          <a:ea typeface="Karla" panose="020B0604020202020204" charset="0"/>
                        </a:rPr>
                        <a:t>100</a:t>
                      </a:r>
                    </a:p>
                  </a:txBody>
                  <a:tcPr marL="121920" marR="121920" marT="60960" marB="6096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21094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101862"/>
              </p:ext>
            </p:extLst>
          </p:nvPr>
        </p:nvGraphicFramePr>
        <p:xfrm>
          <a:off x="235131" y="196887"/>
          <a:ext cx="11730446" cy="654777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13761"/>
                <a:gridCol w="1464045"/>
                <a:gridCol w="4663799"/>
                <a:gridCol w="2888841"/>
              </a:tblGrid>
              <a:tr h="312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1035165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Creation / Reorganization of BADAC 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(with Committee on Advocacy and Committee on Operations)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4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BADAC is composed </a:t>
                      </a:r>
                      <a:r>
                        <a:rPr lang="en-US" sz="2200" dirty="0" smtClean="0">
                          <a:effectLst/>
                        </a:rPr>
                        <a:t>of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nine (9) </a:t>
                      </a:r>
                      <a:r>
                        <a:rPr lang="en-US" sz="2200" dirty="0">
                          <a:effectLst/>
                        </a:rPr>
                        <a:t>members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Executive </a:t>
                      </a:r>
                      <a:r>
                        <a:rPr lang="en-US" sz="1600" dirty="0">
                          <a:effectLst/>
                        </a:rPr>
                        <a:t>Order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>
                          <a:effectLst/>
                        </a:rPr>
                        <a:t>BADAC Organizational Structure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</a:tr>
              <a:tr h="1035165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BADAC Committee on Operations is </a:t>
                      </a:r>
                      <a:r>
                        <a:rPr lang="en-US" sz="2200" dirty="0" smtClean="0">
                          <a:effectLst/>
                        </a:rPr>
                        <a:t>organized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</a:tr>
              <a:tr h="1035165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Committee </a:t>
                      </a:r>
                      <a:r>
                        <a:rPr lang="en-US" sz="2200" dirty="0">
                          <a:effectLst/>
                        </a:rPr>
                        <a:t>on Advocacy </a:t>
                      </a:r>
                      <a:r>
                        <a:rPr lang="en-US" sz="2200" dirty="0" smtClean="0">
                          <a:effectLst/>
                        </a:rPr>
                        <a:t>is organized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</a:tr>
              <a:tr h="1811538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PB / </a:t>
                      </a:r>
                      <a:r>
                        <a:rPr lang="en-US" sz="2200" dirty="0">
                          <a:effectLst/>
                        </a:rPr>
                        <a:t>BADAC </a:t>
                      </a:r>
                      <a:r>
                        <a:rPr lang="en-US" sz="2200" dirty="0" smtClean="0">
                          <a:effectLst/>
                        </a:rPr>
                        <a:t>Chair has attended </a:t>
                      </a:r>
                      <a:r>
                        <a:rPr lang="en-US" sz="2200" dirty="0">
                          <a:effectLst/>
                        </a:rPr>
                        <a:t>at least one (1) </a:t>
                      </a:r>
                      <a:r>
                        <a:rPr lang="en-US" sz="2200" dirty="0" smtClean="0">
                          <a:effectLst/>
                        </a:rPr>
                        <a:t>relevant training organized by CADAC/MADAC &amp; </a:t>
                      </a:r>
                      <a:r>
                        <a:rPr lang="en-US" sz="2200" baseline="0" dirty="0" smtClean="0">
                          <a:effectLst/>
                        </a:rPr>
                        <a:t>other mandated agencies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certificate</a:t>
                      </a:r>
                      <a:r>
                        <a:rPr lang="en-US" sz="1600" baseline="0" dirty="0" smtClean="0">
                          <a:effectLst/>
                        </a:rPr>
                        <a:t> of completion/participation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</a:rPr>
                        <a:t>Secondary</a:t>
                      </a:r>
                      <a:r>
                        <a:rPr lang="en-US" sz="1600" b="1" i="1" dirty="0">
                          <a:effectLst/>
                        </a:rPr>
                        <a:t>: </a:t>
                      </a:r>
                      <a:r>
                        <a:rPr lang="en-US" sz="1600" b="0" i="0" dirty="0" smtClean="0">
                          <a:effectLst/>
                        </a:rPr>
                        <a:t>copy</a:t>
                      </a:r>
                      <a:r>
                        <a:rPr lang="en-US" sz="1600" b="0" i="0" baseline="0" dirty="0" smtClean="0">
                          <a:effectLst/>
                        </a:rPr>
                        <a:t> of </a:t>
                      </a:r>
                      <a:r>
                        <a:rPr lang="en-US" sz="1600" dirty="0" smtClean="0">
                          <a:effectLst/>
                        </a:rPr>
                        <a:t>attendance </a:t>
                      </a:r>
                      <a:r>
                        <a:rPr lang="en-US" sz="1600" dirty="0">
                          <a:effectLst/>
                        </a:rPr>
                        <a:t>sheets, activity report w/ training notes, photo </a:t>
                      </a:r>
                      <a:r>
                        <a:rPr lang="en-US" sz="1600" dirty="0" smtClean="0">
                          <a:effectLst/>
                        </a:rPr>
                        <a:t>documentation, attestation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</a:tr>
              <a:tr h="1123236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</a:t>
                      </a:r>
                      <a:r>
                        <a:rPr lang="en-US" sz="2200" dirty="0">
                          <a:effectLst/>
                        </a:rPr>
                        <a:t>has conducted at least one (1) </a:t>
                      </a:r>
                      <a:r>
                        <a:rPr lang="en-US" sz="2200" dirty="0" smtClean="0">
                          <a:effectLst/>
                        </a:rPr>
                        <a:t>consultative</a:t>
                      </a:r>
                      <a:r>
                        <a:rPr lang="en-US" sz="2200" baseline="0" dirty="0" smtClean="0">
                          <a:effectLst/>
                        </a:rPr>
                        <a:t> meeting w/ stakeholders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b="0" i="0" dirty="0" smtClean="0">
                          <a:effectLst/>
                        </a:rPr>
                        <a:t>barangay </a:t>
                      </a:r>
                      <a:r>
                        <a:rPr lang="en-US" sz="1600" dirty="0" smtClean="0">
                          <a:effectLst/>
                        </a:rPr>
                        <a:t>activity </a:t>
                      </a:r>
                      <a:r>
                        <a:rPr lang="en-US" sz="1600" dirty="0">
                          <a:effectLst/>
                        </a:rPr>
                        <a:t>report </a:t>
                      </a:r>
                      <a:r>
                        <a:rPr lang="en-US" sz="1600" dirty="0" smtClean="0">
                          <a:effectLst/>
                        </a:rPr>
                        <a:t>with </a:t>
                      </a:r>
                      <a:r>
                        <a:rPr lang="en-US" sz="1600" dirty="0">
                          <a:effectLst/>
                        </a:rPr>
                        <a:t>attendance sheets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photo documentation, minutes</a:t>
                      </a:r>
                      <a:r>
                        <a:rPr lang="en-US" sz="1600" baseline="0" dirty="0" smtClean="0">
                          <a:effectLst/>
                        </a:rPr>
                        <a:t> / proceedings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018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831786"/>
              </p:ext>
            </p:extLst>
          </p:nvPr>
        </p:nvGraphicFramePr>
        <p:xfrm>
          <a:off x="355043" y="656858"/>
          <a:ext cx="11464923" cy="5380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6231"/>
                <a:gridCol w="1261706"/>
                <a:gridCol w="4470755"/>
                <a:gridCol w="2866231"/>
              </a:tblGrid>
              <a:tr h="3573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1208446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Establishment of Barangay Rehabilitation Referral Desk with designated Desk Officer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PB has designated at least two </a:t>
                      </a:r>
                      <a:r>
                        <a:rPr lang="en-US" sz="2200" dirty="0">
                          <a:effectLst/>
                        </a:rPr>
                        <a:t>(2) Barangay Duty </a:t>
                      </a:r>
                      <a:r>
                        <a:rPr lang="en-US" sz="2200" dirty="0" smtClean="0">
                          <a:effectLst/>
                        </a:rPr>
                        <a:t>Officers;</a:t>
                      </a:r>
                      <a:r>
                        <a:rPr lang="en-US" sz="2200" baseline="0" dirty="0" smtClean="0">
                          <a:effectLst/>
                        </a:rPr>
                        <a:t> one must be a female duty officer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>
                          <a:effectLst/>
                        </a:rPr>
                        <a:t>Executive Order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 smtClean="0">
                          <a:effectLst/>
                        </a:rPr>
                        <a:t>BADAC Organizational</a:t>
                      </a:r>
                      <a:r>
                        <a:rPr lang="en-US" sz="1600" baseline="0" dirty="0" smtClean="0">
                          <a:effectLst/>
                        </a:rPr>
                        <a:t> Structure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15464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The </a:t>
                      </a:r>
                      <a:r>
                        <a:rPr lang="en-US" sz="2200" dirty="0">
                          <a:effectLst/>
                        </a:rPr>
                        <a:t>Barangay Duty </a:t>
                      </a:r>
                      <a:r>
                        <a:rPr lang="en-US" sz="2200" dirty="0" smtClean="0">
                          <a:effectLst/>
                        </a:rPr>
                        <a:t>Officers have attended </a:t>
                      </a:r>
                      <a:r>
                        <a:rPr lang="en-US" sz="2200" dirty="0">
                          <a:effectLst/>
                        </a:rPr>
                        <a:t>at least one (1) </a:t>
                      </a:r>
                      <a:r>
                        <a:rPr lang="en-US" sz="2200" dirty="0" smtClean="0">
                          <a:effectLst/>
                        </a:rPr>
                        <a:t>relevant training</a:t>
                      </a:r>
                      <a:r>
                        <a:rPr lang="en-US" sz="2200" baseline="0" dirty="0" smtClean="0">
                          <a:effectLst/>
                        </a:rPr>
                        <a:t> organ</a:t>
                      </a:r>
                      <a:r>
                        <a:rPr lang="en-US" sz="2200" dirty="0" smtClean="0">
                          <a:effectLst/>
                        </a:rPr>
                        <a:t>ized </a:t>
                      </a:r>
                      <a:r>
                        <a:rPr lang="en-US" sz="2200" dirty="0">
                          <a:effectLst/>
                        </a:rPr>
                        <a:t>by </a:t>
                      </a:r>
                      <a:r>
                        <a:rPr lang="en-US" sz="2200" dirty="0" smtClean="0">
                          <a:effectLst/>
                        </a:rPr>
                        <a:t>ADACs or other mandated</a:t>
                      </a:r>
                      <a:r>
                        <a:rPr lang="en-US" sz="2200" baseline="0" dirty="0" smtClean="0">
                          <a:effectLst/>
                        </a:rPr>
                        <a:t> agencies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certificate</a:t>
                      </a:r>
                      <a:r>
                        <a:rPr lang="en-US" sz="1600" baseline="0" dirty="0" smtClean="0">
                          <a:effectLst/>
                        </a:rPr>
                        <a:t> of completion/participation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</a:rPr>
                        <a:t>Secondary</a:t>
                      </a:r>
                      <a:r>
                        <a:rPr lang="en-US" sz="1600" b="1" i="1" dirty="0">
                          <a:effectLst/>
                        </a:rPr>
                        <a:t>: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copy of attendance </a:t>
                      </a:r>
                      <a:r>
                        <a:rPr lang="en-US" sz="1600" dirty="0">
                          <a:effectLst/>
                        </a:rPr>
                        <a:t>sheets, </a:t>
                      </a:r>
                      <a:r>
                        <a:rPr lang="en-US" sz="1600" dirty="0" smtClean="0">
                          <a:effectLst/>
                        </a:rPr>
                        <a:t>training </a:t>
                      </a:r>
                      <a:r>
                        <a:rPr lang="en-US" sz="1600" dirty="0">
                          <a:effectLst/>
                        </a:rPr>
                        <a:t>notes, photo </a:t>
                      </a:r>
                      <a:r>
                        <a:rPr lang="en-US" sz="1600" dirty="0" smtClean="0">
                          <a:effectLst/>
                        </a:rPr>
                        <a:t>documentation, attestation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699566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Barangay </a:t>
                      </a:r>
                      <a:r>
                        <a:rPr lang="en-US" sz="2200" dirty="0">
                          <a:effectLst/>
                        </a:rPr>
                        <a:t>has </a:t>
                      </a:r>
                      <a:r>
                        <a:rPr lang="en-US" sz="2200" dirty="0" smtClean="0">
                          <a:effectLst/>
                        </a:rPr>
                        <a:t>a physical</a:t>
                      </a:r>
                      <a:r>
                        <a:rPr lang="en-US" sz="2200" baseline="0" dirty="0" smtClean="0">
                          <a:effectLst/>
                        </a:rPr>
                        <a:t> desk for its rehabilitation referral desk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actual photo of the desk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</a:rPr>
                        <a:t>Secondary:</a:t>
                      </a:r>
                      <a:r>
                        <a:rPr lang="en-US" sz="1600" b="1" i="1" baseline="0" dirty="0" smtClean="0">
                          <a:effectLst/>
                        </a:rPr>
                        <a:t> </a:t>
                      </a:r>
                      <a:r>
                        <a:rPr lang="en-US" sz="1600" b="0" i="0" baseline="0" dirty="0" smtClean="0">
                          <a:effectLst/>
                        </a:rPr>
                        <a:t>attestation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959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731246"/>
              </p:ext>
            </p:extLst>
          </p:nvPr>
        </p:nvGraphicFramePr>
        <p:xfrm>
          <a:off x="469642" y="1014900"/>
          <a:ext cx="11080376" cy="47538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1543"/>
                <a:gridCol w="1226219"/>
                <a:gridCol w="4279225"/>
                <a:gridCol w="2763389"/>
              </a:tblGrid>
              <a:tr h="618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176854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Organization of House Clusters with designated Cluster Leaders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3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</a:t>
                      </a:r>
                      <a:r>
                        <a:rPr lang="en-US" sz="2200" dirty="0">
                          <a:effectLst/>
                        </a:rPr>
                        <a:t>has organized house cluster/s </a:t>
                      </a:r>
                      <a:r>
                        <a:rPr lang="en-US" sz="2200" dirty="0" smtClean="0">
                          <a:effectLst/>
                        </a:rPr>
                        <a:t>(e.g.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baseline="0" dirty="0" err="1" smtClean="0">
                          <a:effectLst/>
                        </a:rPr>
                        <a:t>sitio</a:t>
                      </a:r>
                      <a:r>
                        <a:rPr lang="en-US" sz="2200" baseline="0" dirty="0" smtClean="0">
                          <a:effectLst/>
                        </a:rPr>
                        <a:t>, </a:t>
                      </a:r>
                      <a:r>
                        <a:rPr lang="en-US" sz="2200" baseline="0" dirty="0" err="1" smtClean="0">
                          <a:effectLst/>
                        </a:rPr>
                        <a:t>purok</a:t>
                      </a:r>
                      <a:r>
                        <a:rPr lang="en-US" sz="2200" baseline="0" dirty="0" smtClean="0">
                          <a:effectLst/>
                        </a:rPr>
                        <a:t>, block, etc.) with</a:t>
                      </a:r>
                      <a:r>
                        <a:rPr lang="en-US" sz="2200" dirty="0" smtClean="0">
                          <a:effectLst/>
                        </a:rPr>
                        <a:t> designated </a:t>
                      </a:r>
                      <a:r>
                        <a:rPr lang="en-US" sz="2200" dirty="0">
                          <a:effectLst/>
                        </a:rPr>
                        <a:t>cluster leader/s </a:t>
                      </a:r>
                      <a:endParaRPr lang="en-US" sz="2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>
                          <a:effectLst/>
                        </a:rPr>
                        <a:t>Executive Order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dirty="0">
                          <a:effectLst/>
                        </a:rPr>
                        <a:t>BADAC Organizational Structure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66884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Barangay Cluster Leader/s has/have attended at least one (1) </a:t>
                      </a:r>
                      <a:r>
                        <a:rPr lang="en-US" sz="2200" dirty="0" smtClean="0">
                          <a:effectLst/>
                        </a:rPr>
                        <a:t>relevant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training organized</a:t>
                      </a:r>
                      <a:r>
                        <a:rPr lang="en-US" sz="2200" baseline="0" dirty="0" smtClean="0">
                          <a:effectLst/>
                        </a:rPr>
                        <a:t> by the BADAC or other mandated agencies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certificate of</a:t>
                      </a:r>
                      <a:r>
                        <a:rPr lang="en-US" sz="1600" baseline="0" dirty="0" smtClean="0">
                          <a:effectLst/>
                        </a:rPr>
                        <a:t> completion/participation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</a:rPr>
                        <a:t>Secondary</a:t>
                      </a:r>
                      <a:r>
                        <a:rPr lang="en-US" sz="1600" b="1" i="1" dirty="0">
                          <a:effectLst/>
                        </a:rPr>
                        <a:t>: </a:t>
                      </a:r>
                      <a:r>
                        <a:rPr lang="en-US" sz="1600" b="0" i="0" dirty="0" smtClean="0">
                          <a:effectLst/>
                        </a:rPr>
                        <a:t>copy</a:t>
                      </a:r>
                      <a:r>
                        <a:rPr lang="en-US" sz="1600" b="0" i="0" baseline="0" dirty="0" smtClean="0">
                          <a:effectLst/>
                        </a:rPr>
                        <a:t> of </a:t>
                      </a:r>
                      <a:r>
                        <a:rPr lang="en-US" sz="1600" dirty="0" smtClean="0">
                          <a:effectLst/>
                        </a:rPr>
                        <a:t>attendance </a:t>
                      </a:r>
                      <a:r>
                        <a:rPr lang="en-US" sz="1600" dirty="0">
                          <a:effectLst/>
                        </a:rPr>
                        <a:t>sheets, </a:t>
                      </a:r>
                      <a:r>
                        <a:rPr lang="en-US" sz="1600" dirty="0" smtClean="0">
                          <a:effectLst/>
                        </a:rPr>
                        <a:t>training </a:t>
                      </a:r>
                      <a:r>
                        <a:rPr lang="en-US" sz="1600" dirty="0">
                          <a:effectLst/>
                        </a:rPr>
                        <a:t>notes, photo </a:t>
                      </a:r>
                      <a:r>
                        <a:rPr lang="en-US" sz="1600" dirty="0" smtClean="0">
                          <a:effectLst/>
                        </a:rPr>
                        <a:t>documentation,</a:t>
                      </a:r>
                      <a:r>
                        <a:rPr lang="en-US" sz="1600" baseline="0" dirty="0" smtClean="0">
                          <a:effectLst/>
                        </a:rPr>
                        <a:t> attestation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545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82566"/>
              </p:ext>
            </p:extLst>
          </p:nvPr>
        </p:nvGraphicFramePr>
        <p:xfrm>
          <a:off x="377299" y="689748"/>
          <a:ext cx="11512462" cy="56104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1181"/>
                <a:gridCol w="1274036"/>
                <a:gridCol w="4446096"/>
                <a:gridCol w="2871149"/>
              </a:tblGrid>
              <a:tr h="4207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161009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3200" b="1" kern="1200" dirty="0" smtClean="0">
                          <a:solidFill>
                            <a:schemeClr val="bg1"/>
                          </a:solidFill>
                          <a:effectLst/>
                        </a:rPr>
                        <a:t>Organization of BADAC Auxiliary Team (BAT)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3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</a:t>
                      </a:r>
                      <a:r>
                        <a:rPr lang="en-US" sz="2200" dirty="0">
                          <a:effectLst/>
                        </a:rPr>
                        <a:t>has organized BADAC Auxiliary </a:t>
                      </a:r>
                      <a:r>
                        <a:rPr lang="en-US" sz="2200" dirty="0" smtClean="0">
                          <a:effectLst/>
                        </a:rPr>
                        <a:t>Team/s (BAT)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Note: 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800" b="0" i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8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brgys w/ below 2,000 population, BAT shall be composed of one (1) member in every 80 residents; </a:t>
                      </a:r>
                    </a:p>
                    <a:p>
                      <a:pPr marL="342900" marR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arenBoth"/>
                      </a:pPr>
                      <a:r>
                        <a:rPr lang="en-US" sz="1800" b="0" i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brgys w/ more than 2,000 population, BAT shall be composed of 25 members in every 2,000 residents</a:t>
                      </a:r>
                      <a:endParaRPr lang="en-PH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list </a:t>
                      </a:r>
                      <a:r>
                        <a:rPr lang="en-US" sz="1600" dirty="0">
                          <a:effectLst/>
                        </a:rPr>
                        <a:t>of updated BADAC Auxiliary Team members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</a:t>
                      </a:r>
                      <a:r>
                        <a:rPr lang="en-US" sz="1600" b="1" i="1" dirty="0" smtClean="0">
                          <a:effectLst/>
                        </a:rPr>
                        <a:t>: </a:t>
                      </a:r>
                      <a:r>
                        <a:rPr lang="en-US" sz="1600" dirty="0" smtClean="0">
                          <a:effectLst/>
                        </a:rPr>
                        <a:t>copies </a:t>
                      </a:r>
                      <a:r>
                        <a:rPr lang="en-US" sz="1600" dirty="0">
                          <a:effectLst/>
                        </a:rPr>
                        <a:t>IDs </a:t>
                      </a:r>
                      <a:r>
                        <a:rPr lang="en-US" sz="1600" dirty="0" smtClean="0">
                          <a:effectLst/>
                        </a:rPr>
                        <a:t>issued to BAT member/s, </a:t>
                      </a:r>
                      <a:r>
                        <a:rPr lang="en-US" sz="1600" dirty="0">
                          <a:effectLst/>
                        </a:rPr>
                        <a:t>BADAC Organizational Structure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58908">
                <a:tc vMerge="1"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</a:t>
                      </a:r>
                      <a:r>
                        <a:rPr lang="en-US" sz="2200" baseline="0" dirty="0" smtClean="0">
                          <a:effectLst/>
                        </a:rPr>
                        <a:t> </a:t>
                      </a:r>
                      <a:r>
                        <a:rPr lang="en-US" sz="2200" dirty="0" smtClean="0">
                          <a:effectLst/>
                        </a:rPr>
                        <a:t>has </a:t>
                      </a:r>
                      <a:r>
                        <a:rPr lang="en-US" sz="2200" dirty="0">
                          <a:effectLst/>
                        </a:rPr>
                        <a:t>conducted at conducted at least one (1</a:t>
                      </a:r>
                      <a:r>
                        <a:rPr lang="en-US" sz="2200" dirty="0" smtClean="0">
                          <a:effectLst/>
                        </a:rPr>
                        <a:t>) relevant </a:t>
                      </a:r>
                      <a:r>
                        <a:rPr lang="en-US" sz="2200" dirty="0">
                          <a:effectLst/>
                        </a:rPr>
                        <a:t>training for its BADAC Auxiliary Team/s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barangay activity report</a:t>
                      </a:r>
                      <a:r>
                        <a:rPr lang="en-US" sz="1600" baseline="0" dirty="0" smtClean="0">
                          <a:effectLst/>
                        </a:rPr>
                        <a:t> with attendance sheets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</a:rPr>
                        <a:t>Secondary</a:t>
                      </a:r>
                      <a:r>
                        <a:rPr lang="en-US" sz="1600" b="1" i="1" dirty="0">
                          <a:effectLst/>
                        </a:rPr>
                        <a:t>: </a:t>
                      </a:r>
                      <a:r>
                        <a:rPr lang="en-US" sz="1600" dirty="0" smtClean="0">
                          <a:effectLst/>
                        </a:rPr>
                        <a:t>photo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documentation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573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934711"/>
              </p:ext>
            </p:extLst>
          </p:nvPr>
        </p:nvGraphicFramePr>
        <p:xfrm>
          <a:off x="450376" y="965326"/>
          <a:ext cx="11081980" cy="1805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0495"/>
                <a:gridCol w="1583140"/>
                <a:gridCol w="3957850"/>
                <a:gridCol w="2770495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 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BADAC Plan of 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effectLst/>
                        </a:rPr>
                        <a:t>Action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10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BADAC has</a:t>
                      </a:r>
                      <a:r>
                        <a:rPr lang="en-US" sz="2200" baseline="0" dirty="0" smtClean="0">
                          <a:effectLst/>
                        </a:rPr>
                        <a:t> submitted its BADPA </a:t>
                      </a:r>
                      <a:r>
                        <a:rPr lang="en-US" sz="2200" dirty="0" smtClean="0">
                          <a:effectLst/>
                        </a:rPr>
                        <a:t>as reflected </a:t>
                      </a:r>
                      <a:r>
                        <a:rPr lang="en-US" sz="2200" dirty="0">
                          <a:effectLst/>
                        </a:rPr>
                        <a:t>in the Barangay Peace and Order and Public Safety (BPOPS) Plan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dirty="0" smtClean="0">
                          <a:effectLst/>
                        </a:rPr>
                        <a:t>copy of approved </a:t>
                      </a:r>
                      <a:r>
                        <a:rPr lang="en-US" sz="1600" dirty="0">
                          <a:effectLst/>
                        </a:rPr>
                        <a:t>BADAC Plan of </a:t>
                      </a:r>
                      <a:r>
                        <a:rPr lang="en-US" sz="1600" dirty="0" smtClean="0">
                          <a:effectLst/>
                        </a:rPr>
                        <a:t>Action (BADPA) </a:t>
                      </a:r>
                      <a:r>
                        <a:rPr lang="en-US" sz="1600" dirty="0">
                          <a:effectLst/>
                        </a:rPr>
                        <a:t>as included in BPOPS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b="0" i="0" dirty="0" smtClean="0">
                          <a:effectLst/>
                        </a:rPr>
                        <a:t>proof</a:t>
                      </a:r>
                      <a:r>
                        <a:rPr lang="en-US" sz="1600" b="0" i="0" baseline="0" dirty="0" smtClean="0">
                          <a:effectLst/>
                        </a:rPr>
                        <a:t> of </a:t>
                      </a:r>
                      <a:r>
                        <a:rPr lang="en-US" sz="1600" dirty="0" smtClean="0">
                          <a:effectLst/>
                        </a:rPr>
                        <a:t>transmittal</a:t>
                      </a:r>
                      <a:r>
                        <a:rPr lang="en-US" sz="1600" baseline="0" dirty="0" smtClean="0">
                          <a:effectLst/>
                        </a:rPr>
                        <a:t> signed by C/M LGOO or CD</a:t>
                      </a:r>
                      <a:endParaRPr lang="en-PH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42192"/>
              </p:ext>
            </p:extLst>
          </p:nvPr>
        </p:nvGraphicFramePr>
        <p:xfrm>
          <a:off x="452852" y="3798503"/>
          <a:ext cx="11081980" cy="2164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0495"/>
                <a:gridCol w="1583140"/>
                <a:gridCol w="3957850"/>
                <a:gridCol w="2770495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KEY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</a:rPr>
                        <a:t>INDICATOR</a:t>
                      </a:r>
                      <a:endParaRPr lang="en-PH" sz="2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POINTS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SUB-INDICATORS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MODES OF VERIFICATION</a:t>
                      </a:r>
                      <a:endParaRPr lang="en-PH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</a:rPr>
                        <a:t>Allocation of fund</a:t>
                      </a:r>
                      <a:endParaRPr lang="en-PH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15</a:t>
                      </a:r>
                      <a:endParaRPr lang="en-PH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The </a:t>
                      </a:r>
                      <a:r>
                        <a:rPr lang="en-US" sz="2200" dirty="0" smtClean="0">
                          <a:effectLst/>
                        </a:rPr>
                        <a:t>Barangay has submitted its </a:t>
                      </a:r>
                      <a:r>
                        <a:rPr lang="en-US" sz="2200" dirty="0">
                          <a:effectLst/>
                        </a:rPr>
                        <a:t>approved Barangay Annual Budget with corresponding budget for BADAC </a:t>
                      </a:r>
                      <a:r>
                        <a:rPr lang="en-US" sz="2200" dirty="0" smtClean="0">
                          <a:effectLst/>
                        </a:rPr>
                        <a:t>/ anti-illegal</a:t>
                      </a:r>
                      <a:r>
                        <a:rPr lang="en-US" sz="2200" baseline="0" dirty="0" smtClean="0">
                          <a:effectLst/>
                        </a:rPr>
                        <a:t> drugs related program</a:t>
                      </a:r>
                      <a:endParaRPr lang="en-P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</a:rPr>
                        <a:t>Primary: </a:t>
                      </a:r>
                      <a:r>
                        <a:rPr lang="en-US" sz="1600" b="0" i="0" dirty="0" smtClean="0">
                          <a:effectLst/>
                        </a:rPr>
                        <a:t>copy</a:t>
                      </a:r>
                      <a:r>
                        <a:rPr lang="en-US" sz="1600" b="0" i="0" baseline="0" dirty="0" smtClean="0">
                          <a:effectLst/>
                        </a:rPr>
                        <a:t> of </a:t>
                      </a:r>
                      <a:r>
                        <a:rPr lang="en-US" sz="1600" dirty="0" smtClean="0">
                          <a:effectLst/>
                        </a:rPr>
                        <a:t>approved Barangay Annual </a:t>
                      </a:r>
                      <a:r>
                        <a:rPr lang="en-US" sz="1600" dirty="0">
                          <a:effectLst/>
                        </a:rPr>
                        <a:t>Budget</a:t>
                      </a:r>
                      <a:endParaRPr lang="en-PH" sz="1600" dirty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>
                          <a:effectLst/>
                        </a:rPr>
                        <a:t>Secondary: </a:t>
                      </a:r>
                      <a:r>
                        <a:rPr lang="en-US" sz="1600" b="0" i="0" dirty="0" smtClean="0">
                          <a:effectLst/>
                        </a:rPr>
                        <a:t>activity</a:t>
                      </a:r>
                      <a:r>
                        <a:rPr lang="en-US" sz="1600" b="0" i="0" baseline="0" dirty="0" smtClean="0">
                          <a:effectLst/>
                        </a:rPr>
                        <a:t> reports w/ liquidation, proof of </a:t>
                      </a:r>
                      <a:r>
                        <a:rPr lang="en-US" sz="1600" dirty="0" smtClean="0">
                          <a:effectLst/>
                        </a:rPr>
                        <a:t>transmittal</a:t>
                      </a:r>
                      <a:r>
                        <a:rPr lang="en-US" sz="1600" baseline="0" dirty="0" smtClean="0">
                          <a:effectLst/>
                        </a:rPr>
                        <a:t> signed by C/M LGOO or CD</a:t>
                      </a:r>
                      <a:endParaRPr lang="en-PH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5671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1533</Words>
  <Application>Microsoft Office PowerPoint</Application>
  <PresentationFormat>Widescreen</PresentationFormat>
  <Paragraphs>258</Paragraphs>
  <Slides>21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Aachen Std Bold</vt:lpstr>
      <vt:lpstr>Adobe Gothic Std B</vt:lpstr>
      <vt:lpstr>Arial</vt:lpstr>
      <vt:lpstr>Calibri</vt:lpstr>
      <vt:lpstr>Calibri Light</vt:lpstr>
      <vt:lpstr>Cambria</vt:lpstr>
      <vt:lpstr>Karla</vt:lpstr>
      <vt:lpstr>Raleway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2018-05-23T02:36:19Z</dcterms:created>
  <dcterms:modified xsi:type="dcterms:W3CDTF">2022-11-28T01:59:54Z</dcterms:modified>
</cp:coreProperties>
</file>